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41BB33-0FFF-41D6-9936-9DD16B908A8D}" type="datetimeFigureOut">
              <a:rPr lang="ru-RU" smtClean="0"/>
              <a:t>12.11.2019</a:t>
            </a:fld>
            <a:endParaRPr lang="ru-RU"/>
          </a:p>
        </p:txBody>
      </p:sp>
      <p:sp>
        <p:nvSpPr>
          <p:cNvPr id="5" name="Footer Placeholder 4"/>
          <p:cNvSpPr>
            <a:spLocks noGrp="1"/>
          </p:cNvSpPr>
          <p:nvPr>
            <p:ph type="ftr" sz="quarter" idx="11"/>
          </p:nvPr>
        </p:nvSpPr>
        <p:spPr>
          <a:xfrm>
            <a:off x="5332412" y="5883275"/>
            <a:ext cx="4324044" cy="365125"/>
          </a:xfrm>
        </p:spPr>
        <p:txBody>
          <a:bodyPr/>
          <a:lstStyle/>
          <a:p>
            <a:endParaRPr lang="ru-RU"/>
          </a:p>
        </p:txBody>
      </p:sp>
      <p:sp>
        <p:nvSpPr>
          <p:cNvPr id="6" name="Slide Number Placeholder 5"/>
          <p:cNvSpPr>
            <a:spLocks noGrp="1"/>
          </p:cNvSpPr>
          <p:nvPr>
            <p:ph type="sldNum" sz="quarter" idx="12"/>
          </p:nvPr>
        </p:nvSpPr>
        <p:spPr/>
        <p:txBody>
          <a:bodyPr/>
          <a:lstStyle/>
          <a:p>
            <a:fld id="{14E122A5-1E7C-4EFA-AB60-99AF983DFDD9}" type="slidenum">
              <a:rPr lang="ru-RU" smtClean="0"/>
              <a:t>‹#›</a:t>
            </a:fld>
            <a:endParaRPr lang="ru-RU"/>
          </a:p>
        </p:txBody>
      </p:sp>
    </p:spTree>
    <p:extLst>
      <p:ext uri="{BB962C8B-B14F-4D97-AF65-F5344CB8AC3E}">
        <p14:creationId xmlns:p14="http://schemas.microsoft.com/office/powerpoint/2010/main" val="323002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841BB33-0FFF-41D6-9936-9DD16B908A8D}" type="datetimeFigureOut">
              <a:rPr lang="ru-RU" smtClean="0"/>
              <a:t>12.11.2019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4E122A5-1E7C-4EFA-AB60-99AF983DFDD9}" type="slidenum">
              <a:rPr lang="ru-RU" smtClean="0"/>
              <a:t>‹#›</a:t>
            </a:fld>
            <a:endParaRPr lang="ru-RU"/>
          </a:p>
        </p:txBody>
      </p:sp>
    </p:spTree>
    <p:extLst>
      <p:ext uri="{BB962C8B-B14F-4D97-AF65-F5344CB8AC3E}">
        <p14:creationId xmlns:p14="http://schemas.microsoft.com/office/powerpoint/2010/main" val="2045258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41BB33-0FFF-41D6-9936-9DD16B908A8D}" type="datetimeFigureOut">
              <a:rPr lang="ru-RU" smtClean="0"/>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E122A5-1E7C-4EFA-AB60-99AF983DFDD9}" type="slidenum">
              <a:rPr lang="ru-RU" smtClean="0"/>
              <a:t>‹#›</a:t>
            </a:fld>
            <a:endParaRPr lang="ru-RU"/>
          </a:p>
        </p:txBody>
      </p:sp>
    </p:spTree>
    <p:extLst>
      <p:ext uri="{BB962C8B-B14F-4D97-AF65-F5344CB8AC3E}">
        <p14:creationId xmlns:p14="http://schemas.microsoft.com/office/powerpoint/2010/main" val="2067482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41BB33-0FFF-41D6-9936-9DD16B908A8D}" type="datetimeFigureOut">
              <a:rPr lang="ru-RU" smtClean="0"/>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E122A5-1E7C-4EFA-AB60-99AF983DFDD9}" type="slidenum">
              <a:rPr lang="ru-RU" smtClean="0"/>
              <a:t>‹#›</a:t>
            </a:fld>
            <a:endParaRPr lang="ru-RU"/>
          </a:p>
        </p:txBody>
      </p:sp>
    </p:spTree>
    <p:extLst>
      <p:ext uri="{BB962C8B-B14F-4D97-AF65-F5344CB8AC3E}">
        <p14:creationId xmlns:p14="http://schemas.microsoft.com/office/powerpoint/2010/main" val="3767297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41BB33-0FFF-41D6-9936-9DD16B908A8D}" type="datetimeFigureOut">
              <a:rPr lang="ru-RU" smtClean="0"/>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E122A5-1E7C-4EFA-AB60-99AF983DFDD9}" type="slidenum">
              <a:rPr lang="ru-RU" smtClean="0"/>
              <a:t>‹#›</a:t>
            </a:fld>
            <a:endParaRPr lang="ru-RU"/>
          </a:p>
        </p:txBody>
      </p:sp>
    </p:spTree>
    <p:extLst>
      <p:ext uri="{BB962C8B-B14F-4D97-AF65-F5344CB8AC3E}">
        <p14:creationId xmlns:p14="http://schemas.microsoft.com/office/powerpoint/2010/main" val="370856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41BB33-0FFF-41D6-9936-9DD16B908A8D}" type="datetimeFigureOut">
              <a:rPr lang="ru-RU" smtClean="0"/>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E122A5-1E7C-4EFA-AB60-99AF983DFDD9}" type="slidenum">
              <a:rPr lang="ru-RU" smtClean="0"/>
              <a:t>‹#›</a:t>
            </a:fld>
            <a:endParaRPr lang="ru-RU"/>
          </a:p>
        </p:txBody>
      </p:sp>
    </p:spTree>
    <p:extLst>
      <p:ext uri="{BB962C8B-B14F-4D97-AF65-F5344CB8AC3E}">
        <p14:creationId xmlns:p14="http://schemas.microsoft.com/office/powerpoint/2010/main" val="3765614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41BB33-0FFF-41D6-9936-9DD16B908A8D}" type="datetimeFigureOut">
              <a:rPr lang="ru-RU" smtClean="0"/>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E122A5-1E7C-4EFA-AB60-99AF983DFDD9}" type="slidenum">
              <a:rPr lang="ru-RU" smtClean="0"/>
              <a:t>‹#›</a:t>
            </a:fld>
            <a:endParaRPr lang="ru-RU"/>
          </a:p>
        </p:txBody>
      </p:sp>
    </p:spTree>
    <p:extLst>
      <p:ext uri="{BB962C8B-B14F-4D97-AF65-F5344CB8AC3E}">
        <p14:creationId xmlns:p14="http://schemas.microsoft.com/office/powerpoint/2010/main" val="3526630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41BB33-0FFF-41D6-9936-9DD16B908A8D}" type="datetimeFigureOut">
              <a:rPr lang="ru-RU" smtClean="0"/>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E122A5-1E7C-4EFA-AB60-99AF983DFDD9}" type="slidenum">
              <a:rPr lang="ru-RU" smtClean="0"/>
              <a:t>‹#›</a:t>
            </a:fld>
            <a:endParaRPr lang="ru-RU"/>
          </a:p>
        </p:txBody>
      </p:sp>
    </p:spTree>
    <p:extLst>
      <p:ext uri="{BB962C8B-B14F-4D97-AF65-F5344CB8AC3E}">
        <p14:creationId xmlns:p14="http://schemas.microsoft.com/office/powerpoint/2010/main" val="352571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41BB33-0FFF-41D6-9936-9DD16B908A8D}" type="datetimeFigureOut">
              <a:rPr lang="ru-RU" smtClean="0"/>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E122A5-1E7C-4EFA-AB60-99AF983DFDD9}" type="slidenum">
              <a:rPr lang="ru-RU" smtClean="0"/>
              <a:t>‹#›</a:t>
            </a:fld>
            <a:endParaRPr lang="ru-RU"/>
          </a:p>
        </p:txBody>
      </p:sp>
    </p:spTree>
    <p:extLst>
      <p:ext uri="{BB962C8B-B14F-4D97-AF65-F5344CB8AC3E}">
        <p14:creationId xmlns:p14="http://schemas.microsoft.com/office/powerpoint/2010/main" val="3091331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41BB33-0FFF-41D6-9936-9DD16B908A8D}" type="datetimeFigureOut">
              <a:rPr lang="ru-RU" smtClean="0"/>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E122A5-1E7C-4EFA-AB60-99AF983DFDD9}" type="slidenum">
              <a:rPr lang="ru-RU" smtClean="0"/>
              <a:t>‹#›</a:t>
            </a:fld>
            <a:endParaRPr lang="ru-RU"/>
          </a:p>
        </p:txBody>
      </p:sp>
    </p:spTree>
    <p:extLst>
      <p:ext uri="{BB962C8B-B14F-4D97-AF65-F5344CB8AC3E}">
        <p14:creationId xmlns:p14="http://schemas.microsoft.com/office/powerpoint/2010/main" val="3271612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41BB33-0FFF-41D6-9936-9DD16B908A8D}" type="datetimeFigureOut">
              <a:rPr lang="ru-RU" smtClean="0"/>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951856" y="5867131"/>
            <a:ext cx="551167" cy="365125"/>
          </a:xfrm>
        </p:spPr>
        <p:txBody>
          <a:bodyPr/>
          <a:lstStyle/>
          <a:p>
            <a:fld id="{14E122A5-1E7C-4EFA-AB60-99AF983DFDD9}" type="slidenum">
              <a:rPr lang="ru-RU" smtClean="0"/>
              <a:t>‹#›</a:t>
            </a:fld>
            <a:endParaRPr lang="ru-RU"/>
          </a:p>
        </p:txBody>
      </p:sp>
    </p:spTree>
    <p:extLst>
      <p:ext uri="{BB962C8B-B14F-4D97-AF65-F5344CB8AC3E}">
        <p14:creationId xmlns:p14="http://schemas.microsoft.com/office/powerpoint/2010/main" val="104387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41BB33-0FFF-41D6-9936-9DD16B908A8D}" type="datetimeFigureOut">
              <a:rPr lang="ru-RU" smtClean="0"/>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E122A5-1E7C-4EFA-AB60-99AF983DFDD9}" type="slidenum">
              <a:rPr lang="ru-RU" smtClean="0"/>
              <a:t>‹#›</a:t>
            </a:fld>
            <a:endParaRPr lang="ru-RU"/>
          </a:p>
        </p:txBody>
      </p:sp>
    </p:spTree>
    <p:extLst>
      <p:ext uri="{BB962C8B-B14F-4D97-AF65-F5344CB8AC3E}">
        <p14:creationId xmlns:p14="http://schemas.microsoft.com/office/powerpoint/2010/main" val="234546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841BB33-0FFF-41D6-9936-9DD16B908A8D}" type="datetimeFigureOut">
              <a:rPr lang="ru-RU" smtClean="0"/>
              <a:t>12.11.2019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4E122A5-1E7C-4EFA-AB60-99AF983DFDD9}" type="slidenum">
              <a:rPr lang="ru-RU" smtClean="0"/>
              <a:t>‹#›</a:t>
            </a:fld>
            <a:endParaRPr lang="ru-RU"/>
          </a:p>
        </p:txBody>
      </p:sp>
    </p:spTree>
    <p:extLst>
      <p:ext uri="{BB962C8B-B14F-4D97-AF65-F5344CB8AC3E}">
        <p14:creationId xmlns:p14="http://schemas.microsoft.com/office/powerpoint/2010/main" val="80345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841BB33-0FFF-41D6-9936-9DD16B908A8D}" type="datetimeFigureOut">
              <a:rPr lang="ru-RU" smtClean="0"/>
              <a:t>12.11.2019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4E122A5-1E7C-4EFA-AB60-99AF983DFDD9}" type="slidenum">
              <a:rPr lang="ru-RU" smtClean="0"/>
              <a:t>‹#›</a:t>
            </a:fld>
            <a:endParaRPr lang="ru-RU"/>
          </a:p>
        </p:txBody>
      </p:sp>
    </p:spTree>
    <p:extLst>
      <p:ext uri="{BB962C8B-B14F-4D97-AF65-F5344CB8AC3E}">
        <p14:creationId xmlns:p14="http://schemas.microsoft.com/office/powerpoint/2010/main" val="252792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841BB33-0FFF-41D6-9936-9DD16B908A8D}" type="datetimeFigureOut">
              <a:rPr lang="ru-RU" smtClean="0"/>
              <a:t>12.11.2019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4E122A5-1E7C-4EFA-AB60-99AF983DFDD9}" type="slidenum">
              <a:rPr lang="ru-RU" smtClean="0"/>
              <a:t>‹#›</a:t>
            </a:fld>
            <a:endParaRPr lang="ru-RU"/>
          </a:p>
        </p:txBody>
      </p:sp>
    </p:spTree>
    <p:extLst>
      <p:ext uri="{BB962C8B-B14F-4D97-AF65-F5344CB8AC3E}">
        <p14:creationId xmlns:p14="http://schemas.microsoft.com/office/powerpoint/2010/main" val="423313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41BB33-0FFF-41D6-9936-9DD16B908A8D}" type="datetimeFigureOut">
              <a:rPr lang="ru-RU" smtClean="0"/>
              <a:t>12.11.2019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4E122A5-1E7C-4EFA-AB60-99AF983DFDD9}" type="slidenum">
              <a:rPr lang="ru-RU" smtClean="0"/>
              <a:t>‹#›</a:t>
            </a:fld>
            <a:endParaRPr lang="ru-RU"/>
          </a:p>
        </p:txBody>
      </p:sp>
    </p:spTree>
    <p:extLst>
      <p:ext uri="{BB962C8B-B14F-4D97-AF65-F5344CB8AC3E}">
        <p14:creationId xmlns:p14="http://schemas.microsoft.com/office/powerpoint/2010/main" val="4285090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841BB33-0FFF-41D6-9936-9DD16B908A8D}" type="datetimeFigureOut">
              <a:rPr lang="ru-RU" smtClean="0"/>
              <a:t>12.11.2019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4E122A5-1E7C-4EFA-AB60-99AF983DFDD9}" type="slidenum">
              <a:rPr lang="ru-RU" smtClean="0"/>
              <a:t>‹#›</a:t>
            </a:fld>
            <a:endParaRPr lang="ru-RU"/>
          </a:p>
        </p:txBody>
      </p:sp>
    </p:spTree>
    <p:extLst>
      <p:ext uri="{BB962C8B-B14F-4D97-AF65-F5344CB8AC3E}">
        <p14:creationId xmlns:p14="http://schemas.microsoft.com/office/powerpoint/2010/main" val="3696452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841BB33-0FFF-41D6-9936-9DD16B908A8D}" type="datetimeFigureOut">
              <a:rPr lang="ru-RU" smtClean="0"/>
              <a:t>12.11.2019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4E122A5-1E7C-4EFA-AB60-99AF983DFDD9}" type="slidenum">
              <a:rPr lang="ru-RU" smtClean="0"/>
              <a:t>‹#›</a:t>
            </a:fld>
            <a:endParaRPr lang="ru-RU"/>
          </a:p>
        </p:txBody>
      </p:sp>
    </p:spTree>
    <p:extLst>
      <p:ext uri="{BB962C8B-B14F-4D97-AF65-F5344CB8AC3E}">
        <p14:creationId xmlns:p14="http://schemas.microsoft.com/office/powerpoint/2010/main" val="392291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3">
                <a:lumMod val="60000"/>
                <a:lumOff val="40000"/>
              </a:schemeClr>
            </a:gs>
            <a:gs pos="83000">
              <a:schemeClr val="accent3">
                <a:lumMod val="40000"/>
                <a:lumOff val="60000"/>
              </a:schemeClr>
            </a:gs>
            <a:gs pos="100000">
              <a:schemeClr val="accent3">
                <a:lumMod val="20000"/>
                <a:lumOff val="8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841BB33-0FFF-41D6-9936-9DD16B908A8D}" type="datetimeFigureOut">
              <a:rPr lang="ru-RU" smtClean="0"/>
              <a:t>12.11.2019</a:t>
            </a:fld>
            <a:endParaRPr lang="ru-R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E122A5-1E7C-4EFA-AB60-99AF983DFDD9}" type="slidenum">
              <a:rPr lang="ru-RU" smtClean="0"/>
              <a:t>‹#›</a:t>
            </a:fld>
            <a:endParaRPr lang="ru-RU"/>
          </a:p>
        </p:txBody>
      </p:sp>
    </p:spTree>
    <p:extLst>
      <p:ext uri="{BB962C8B-B14F-4D97-AF65-F5344CB8AC3E}">
        <p14:creationId xmlns:p14="http://schemas.microsoft.com/office/powerpoint/2010/main" val="231091033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s://stepik.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hyperlink" Target="https://stepik.org/5625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hyperlink" Target="https://stepik.org/56258"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hyperlink" Target="https://stepik.org/5625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stepik.org/52833" TargetMode="External"/><Relationship Id="rId2" Type="http://schemas.openxmlformats.org/officeDocument/2006/relationships/hyperlink" Target="https://stepik.org/10829" TargetMode="External"/><Relationship Id="rId1" Type="http://schemas.openxmlformats.org/officeDocument/2006/relationships/slideLayout" Target="../slideLayouts/slideLayout18.xml"/><Relationship Id="rId5" Type="http://schemas.openxmlformats.org/officeDocument/2006/relationships/image" Target="../media/image5.tmp"/><Relationship Id="rId4" Type="http://schemas.openxmlformats.org/officeDocument/2006/relationships/image" Target="../media/image4.tmp"/></Relationships>
</file>

<file path=ppt/slides/_rels/slide6.xml.rels><?xml version="1.0" encoding="UTF-8" standalone="yes"?>
<Relationships xmlns="http://schemas.openxmlformats.org/package/2006/relationships"><Relationship Id="rId3" Type="http://schemas.openxmlformats.org/officeDocument/2006/relationships/hyperlink" Target="https://stepik.org/52833" TargetMode="External"/><Relationship Id="rId2" Type="http://schemas.openxmlformats.org/officeDocument/2006/relationships/hyperlink" Target="https://stepik.org/10829" TargetMode="External"/><Relationship Id="rId1" Type="http://schemas.openxmlformats.org/officeDocument/2006/relationships/slideLayout" Target="../slideLayouts/slideLayout4.xml"/><Relationship Id="rId4" Type="http://schemas.openxmlformats.org/officeDocument/2006/relationships/hyperlink" Target="https://stepik.org/5625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E0C424-17A6-46BB-9CAC-3A3D99C573D3}"/>
              </a:ext>
            </a:extLst>
          </p:cNvPr>
          <p:cNvSpPr>
            <a:spLocks noGrp="1"/>
          </p:cNvSpPr>
          <p:nvPr>
            <p:ph type="ctrTitle"/>
          </p:nvPr>
        </p:nvSpPr>
        <p:spPr>
          <a:xfrm>
            <a:off x="742122" y="1616289"/>
            <a:ext cx="10707756" cy="2509213"/>
          </a:xfrm>
        </p:spPr>
        <p:txBody>
          <a:bodyPr>
            <a:normAutofit/>
          </a:bodyPr>
          <a:lstStyle/>
          <a:p>
            <a:r>
              <a:rPr lang="ru-RU" sz="3600" b="1" dirty="0">
                <a:latin typeface="Times New Roman" panose="02020603050405020304" pitchFamily="18" charset="0"/>
                <a:cs typeface="Times New Roman" panose="02020603050405020304" pitchFamily="18" charset="0"/>
              </a:rPr>
              <a:t>Инновационный продукт</a:t>
            </a:r>
            <a:br>
              <a:rPr lang="ru-RU" sz="3600" b="1" dirty="0">
                <a:latin typeface="Times New Roman" panose="02020603050405020304" pitchFamily="18" charset="0"/>
                <a:cs typeface="Times New Roman" panose="02020603050405020304" pitchFamily="18" charset="0"/>
              </a:rPr>
            </a:br>
            <a:r>
              <a:rPr lang="ru-RU" sz="3600" b="1" dirty="0">
                <a:latin typeface="Times New Roman" panose="02020603050405020304" pitchFamily="18" charset="0"/>
                <a:cs typeface="Times New Roman" panose="02020603050405020304" pitchFamily="18" charset="0"/>
              </a:rPr>
              <a:t>Массовый открытый онлайн-курс </a:t>
            </a:r>
            <a:br>
              <a:rPr lang="ru-RU" sz="3600" dirty="0">
                <a:latin typeface="Times New Roman" panose="02020603050405020304" pitchFamily="18" charset="0"/>
                <a:cs typeface="Times New Roman" panose="02020603050405020304" pitchFamily="18" charset="0"/>
              </a:rPr>
            </a:br>
            <a:r>
              <a:rPr lang="ru-RU" sz="3600" b="1" dirty="0">
                <a:latin typeface="Times New Roman" panose="02020603050405020304" pitchFamily="18" charset="0"/>
                <a:cs typeface="Times New Roman" panose="02020603050405020304" pitchFamily="18" charset="0"/>
              </a:rPr>
              <a:t>«Информатика для студентов»</a:t>
            </a:r>
            <a:endParaRPr lang="ru-RU" sz="36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199D30D8-034A-4F32-8998-901BC539597D}"/>
              </a:ext>
            </a:extLst>
          </p:cNvPr>
          <p:cNvSpPr>
            <a:spLocks noGrp="1"/>
          </p:cNvSpPr>
          <p:nvPr>
            <p:ph type="subTitle" idx="1"/>
          </p:nvPr>
        </p:nvSpPr>
        <p:spPr>
          <a:xfrm>
            <a:off x="1751012" y="4495800"/>
            <a:ext cx="8689976" cy="1371599"/>
          </a:xfrm>
        </p:spPr>
        <p:txBody>
          <a:bodyPr>
            <a:normAutofit lnSpcReduction="10000"/>
          </a:bodyPr>
          <a:lstStyle/>
          <a:p>
            <a:pPr algn="r"/>
            <a:r>
              <a:rPr lang="ru-RU" dirty="0">
                <a:solidFill>
                  <a:schemeClr val="tx1"/>
                </a:solidFill>
                <a:latin typeface="Times New Roman" panose="02020603050405020304" pitchFamily="18" charset="0"/>
                <a:cs typeface="Times New Roman" panose="02020603050405020304" pitchFamily="18" charset="0"/>
              </a:rPr>
              <a:t>Автор: Еремина С.Р.</a:t>
            </a:r>
          </a:p>
          <a:p>
            <a:pPr algn="r"/>
            <a:r>
              <a:rPr lang="ru-RU" dirty="0">
                <a:solidFill>
                  <a:schemeClr val="tx1"/>
                </a:solidFill>
                <a:latin typeface="Times New Roman" panose="02020603050405020304" pitchFamily="18" charset="0"/>
                <a:cs typeface="Times New Roman" panose="02020603050405020304" pitchFamily="18" charset="0"/>
              </a:rPr>
              <a:t>Преподаватель информатики </a:t>
            </a:r>
          </a:p>
          <a:p>
            <a:pPr algn="r"/>
            <a:r>
              <a:rPr lang="ru-RU" dirty="0">
                <a:solidFill>
                  <a:schemeClr val="tx1"/>
                </a:solidFill>
                <a:latin typeface="Times New Roman" panose="02020603050405020304" pitchFamily="18" charset="0"/>
                <a:cs typeface="Times New Roman" panose="02020603050405020304" pitchFamily="18" charset="0"/>
              </a:rPr>
              <a:t>КГБ ПОУ ХТЭТ</a:t>
            </a:r>
          </a:p>
          <a:p>
            <a:endParaRPr lang="ru-RU" dirty="0"/>
          </a:p>
        </p:txBody>
      </p:sp>
      <p:sp>
        <p:nvSpPr>
          <p:cNvPr id="4" name="Подзаголовок 2">
            <a:extLst>
              <a:ext uri="{FF2B5EF4-FFF2-40B4-BE49-F238E27FC236}">
                <a16:creationId xmlns:a16="http://schemas.microsoft.com/office/drawing/2014/main" id="{233C61C3-31CF-40FB-9BE8-AFA6E3D0C307}"/>
              </a:ext>
            </a:extLst>
          </p:cNvPr>
          <p:cNvSpPr txBox="1">
            <a:spLocks/>
          </p:cNvSpPr>
          <p:nvPr/>
        </p:nvSpPr>
        <p:spPr>
          <a:xfrm>
            <a:off x="1591986" y="96078"/>
            <a:ext cx="8689976" cy="1371599"/>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endParaRPr lang="ru-RU"/>
          </a:p>
        </p:txBody>
      </p:sp>
      <p:sp>
        <p:nvSpPr>
          <p:cNvPr id="5" name="Подзаголовок 2">
            <a:extLst>
              <a:ext uri="{FF2B5EF4-FFF2-40B4-BE49-F238E27FC236}">
                <a16:creationId xmlns:a16="http://schemas.microsoft.com/office/drawing/2014/main" id="{2BEBA688-2698-4D6C-A7D8-8EC43BC0DD85}"/>
              </a:ext>
            </a:extLst>
          </p:cNvPr>
          <p:cNvSpPr txBox="1">
            <a:spLocks/>
          </p:cNvSpPr>
          <p:nvPr/>
        </p:nvSpPr>
        <p:spPr>
          <a:xfrm>
            <a:off x="1751012" y="0"/>
            <a:ext cx="8689976" cy="1371599"/>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endParaRPr lang="ru-RU" dirty="0"/>
          </a:p>
        </p:txBody>
      </p:sp>
      <p:sp>
        <p:nvSpPr>
          <p:cNvPr id="6" name="TextBox 5">
            <a:extLst>
              <a:ext uri="{FF2B5EF4-FFF2-40B4-BE49-F238E27FC236}">
                <a16:creationId xmlns:a16="http://schemas.microsoft.com/office/drawing/2014/main" id="{42C33656-6405-4EE9-AB27-1FFD92459F59}"/>
              </a:ext>
            </a:extLst>
          </p:cNvPr>
          <p:cNvSpPr txBox="1"/>
          <p:nvPr/>
        </p:nvSpPr>
        <p:spPr>
          <a:xfrm>
            <a:off x="2998441" y="251937"/>
            <a:ext cx="8530950" cy="1477328"/>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Министерство образования и науки Хабаровского края </a:t>
            </a:r>
          </a:p>
          <a:p>
            <a:pPr algn="ctr"/>
            <a:r>
              <a:rPr lang="ru-RU" dirty="0">
                <a:latin typeface="Times New Roman" panose="02020603050405020304" pitchFamily="18" charset="0"/>
                <a:cs typeface="Times New Roman" panose="02020603050405020304" pitchFamily="18" charset="0"/>
              </a:rPr>
              <a:t>Краевое государственное бюджетное </a:t>
            </a:r>
          </a:p>
          <a:p>
            <a:pPr algn="ctr"/>
            <a:r>
              <a:rPr lang="ru-RU" dirty="0">
                <a:latin typeface="Times New Roman" panose="02020603050405020304" pitchFamily="18" charset="0"/>
                <a:cs typeface="Times New Roman" panose="02020603050405020304" pitchFamily="18" charset="0"/>
              </a:rPr>
              <a:t>профессиональное образовательное учреждение </a:t>
            </a:r>
          </a:p>
          <a:p>
            <a:pPr algn="ctr"/>
            <a:r>
              <a:rPr lang="ru-RU" dirty="0">
                <a:latin typeface="Times New Roman" panose="02020603050405020304" pitchFamily="18" charset="0"/>
                <a:cs typeface="Times New Roman" panose="02020603050405020304" pitchFamily="18" charset="0"/>
              </a:rPr>
              <a:t>«Хабаровский торгово-экономический техникум»</a:t>
            </a:r>
          </a:p>
          <a:p>
            <a:endParaRPr lang="ru-RU" dirty="0"/>
          </a:p>
        </p:txBody>
      </p:sp>
    </p:spTree>
    <p:extLst>
      <p:ext uri="{BB962C8B-B14F-4D97-AF65-F5344CB8AC3E}">
        <p14:creationId xmlns:p14="http://schemas.microsoft.com/office/powerpoint/2010/main" val="2008962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F0B034-86EA-4580-9772-B7F9BAD82A8F}"/>
              </a:ext>
            </a:extLst>
          </p:cNvPr>
          <p:cNvSpPr>
            <a:spLocks noGrp="1"/>
          </p:cNvSpPr>
          <p:nvPr>
            <p:ph type="title"/>
          </p:nvPr>
        </p:nvSpPr>
        <p:spPr>
          <a:xfrm>
            <a:off x="1484310" y="447261"/>
            <a:ext cx="10018713" cy="1050235"/>
          </a:xfrm>
        </p:spPr>
        <p:txBody>
          <a:bodyPr>
            <a:normAutofit/>
          </a:bodyPr>
          <a:lstStyle/>
          <a:p>
            <a:r>
              <a:rPr lang="ru-RU" sz="2800" b="1" dirty="0">
                <a:latin typeface="Times New Roman" panose="02020603050405020304" pitchFamily="18" charset="0"/>
                <a:cs typeface="Times New Roman" panose="02020603050405020304" pitchFamily="18" charset="0"/>
              </a:rPr>
              <a:t>Необходимое ресурсное обеспечение применения инновационного продукта</a:t>
            </a: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FFB8EA85-E1D6-4DCA-925D-8A37B7302B62}"/>
              </a:ext>
            </a:extLst>
          </p:cNvPr>
          <p:cNvSpPr>
            <a:spLocks noGrp="1"/>
          </p:cNvSpPr>
          <p:nvPr>
            <p:ph idx="1"/>
          </p:nvPr>
        </p:nvSpPr>
        <p:spPr>
          <a:xfrm>
            <a:off x="1630084" y="1792356"/>
            <a:ext cx="10018713" cy="3972340"/>
          </a:xfrm>
        </p:spPr>
        <p:txBody>
          <a:bodyPr>
            <a:noAutofit/>
          </a:bodyPr>
          <a:lstStyle/>
          <a:p>
            <a:pPr marL="0" indent="0">
              <a:buNone/>
            </a:pPr>
            <a:r>
              <a:rPr lang="ru-RU" sz="2000" dirty="0">
                <a:latin typeface="Times New Roman" panose="02020603050405020304" pitchFamily="18" charset="0"/>
                <a:cs typeface="Times New Roman" panose="02020603050405020304" pitchFamily="18" charset="0"/>
              </a:rPr>
              <a:t>Технические ресурсы:</a:t>
            </a:r>
          </a:p>
          <a:p>
            <a:r>
              <a:rPr lang="ru-RU" sz="2000" dirty="0">
                <a:latin typeface="Times New Roman" panose="02020603050405020304" pitchFamily="18" charset="0"/>
                <a:cs typeface="Times New Roman" panose="02020603050405020304" pitchFamily="18" charset="0"/>
              </a:rPr>
              <a:t>Компьютер с выходом в Интернет;</a:t>
            </a:r>
          </a:p>
          <a:p>
            <a:r>
              <a:rPr lang="ru-RU" sz="2000" dirty="0">
                <a:latin typeface="Times New Roman" panose="02020603050405020304" pitchFamily="18" charset="0"/>
                <a:cs typeface="Times New Roman" panose="02020603050405020304" pitchFamily="18" charset="0"/>
              </a:rPr>
              <a:t>Мобильные устройства обучающихся с выходом в Интернет.</a:t>
            </a:r>
          </a:p>
          <a:p>
            <a:pPr marL="0" indent="0">
              <a:buNone/>
            </a:pPr>
            <a:r>
              <a:rPr lang="ru-RU" sz="2000" dirty="0">
                <a:latin typeface="Times New Roman" panose="02020603050405020304" pitchFamily="18" charset="0"/>
                <a:cs typeface="Times New Roman" panose="02020603050405020304" pitchFamily="18" charset="0"/>
              </a:rPr>
              <a:t>Кадровые ресурсы:</a:t>
            </a:r>
          </a:p>
          <a:p>
            <a:r>
              <a:rPr lang="ru-RU" sz="2000" dirty="0">
                <a:latin typeface="Times New Roman" panose="02020603050405020304" pitchFamily="18" charset="0"/>
                <a:cs typeface="Times New Roman" panose="02020603050405020304" pitchFamily="18" charset="0"/>
              </a:rPr>
              <a:t>Преподаватели, желающие использовать данный курс.</a:t>
            </a:r>
          </a:p>
          <a:p>
            <a:pPr marL="0" indent="0">
              <a:buNone/>
            </a:pPr>
            <a:r>
              <a:rPr lang="ru-RU" sz="2000" dirty="0">
                <a:latin typeface="Times New Roman" panose="02020603050405020304" pitchFamily="18" charset="0"/>
                <a:cs typeface="Times New Roman" panose="02020603050405020304" pitchFamily="18" charset="0"/>
              </a:rPr>
              <a:t>Сетевые ресурсы:</a:t>
            </a:r>
          </a:p>
          <a:p>
            <a:r>
              <a:rPr lang="ru-RU" sz="2000" dirty="0">
                <a:latin typeface="Times New Roman" panose="02020603050405020304" pitchFamily="18" charset="0"/>
                <a:cs typeface="Times New Roman" panose="02020603050405020304" pitchFamily="18" charset="0"/>
              </a:rPr>
              <a:t>Бесплатная платформа </a:t>
            </a:r>
            <a:r>
              <a:rPr lang="en-US" sz="2000" dirty="0" err="1">
                <a:latin typeface="Times New Roman" panose="02020603050405020304" pitchFamily="18" charset="0"/>
                <a:cs typeface="Times New Roman" panose="02020603050405020304" pitchFamily="18" charset="0"/>
              </a:rPr>
              <a:t>Stepik</a:t>
            </a:r>
            <a:r>
              <a:rPr lang="ru-RU" sz="2000" dirty="0">
                <a:latin typeface="Times New Roman" panose="02020603050405020304" pitchFamily="18" charset="0"/>
                <a:cs typeface="Times New Roman" panose="02020603050405020304" pitchFamily="18" charset="0"/>
              </a:rPr>
              <a:t> для прохождения курса.</a:t>
            </a:r>
          </a:p>
          <a:p>
            <a:pPr marL="0" indent="0">
              <a:buNone/>
            </a:pPr>
            <a:r>
              <a:rPr lang="ru-RU" sz="2000" dirty="0">
                <a:latin typeface="Times New Roman" panose="02020603050405020304" pitchFamily="18" charset="0"/>
                <a:cs typeface="Times New Roman" panose="02020603050405020304" pitchFamily="18" charset="0"/>
              </a:rPr>
              <a:t>Данный инновационный продукт является не затратным в финансовом отношении. Необходимые ресурсы имеются в каждом учебном заведении. </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150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F0B034-86EA-4580-9772-B7F9BAD82A8F}"/>
              </a:ext>
            </a:extLst>
          </p:cNvPr>
          <p:cNvSpPr>
            <a:spLocks noGrp="1"/>
          </p:cNvSpPr>
          <p:nvPr>
            <p:ph type="title"/>
          </p:nvPr>
        </p:nvSpPr>
        <p:spPr>
          <a:xfrm>
            <a:off x="1484310" y="105100"/>
            <a:ext cx="10018713" cy="1050235"/>
          </a:xfrm>
        </p:spPr>
        <p:txBody>
          <a:bodyPr>
            <a:normAutofit/>
          </a:bodyPr>
          <a:lstStyle/>
          <a:p>
            <a:r>
              <a:rPr lang="ru-RU" sz="2800" b="1" dirty="0">
                <a:latin typeface="Times New Roman" panose="02020603050405020304" pitchFamily="18" charset="0"/>
                <a:cs typeface="Times New Roman" panose="02020603050405020304" pitchFamily="18" charset="0"/>
              </a:rPr>
              <a:t>Технология внедрения инновационного продукта</a:t>
            </a:r>
            <a:br>
              <a:rPr lang="ru-RU" sz="2800" b="1" dirty="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Что?</a:t>
            </a: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FFB8EA85-E1D6-4DCA-925D-8A37B7302B62}"/>
              </a:ext>
            </a:extLst>
          </p:cNvPr>
          <p:cNvSpPr>
            <a:spLocks noGrp="1"/>
          </p:cNvSpPr>
          <p:nvPr>
            <p:ph idx="1"/>
          </p:nvPr>
        </p:nvSpPr>
        <p:spPr>
          <a:xfrm>
            <a:off x="1630084" y="1533938"/>
            <a:ext cx="10018713" cy="1308653"/>
          </a:xfrm>
        </p:spPr>
        <p:txBody>
          <a:bodyPr>
            <a:noAutofit/>
          </a:bodyPr>
          <a:lstStyle/>
          <a:p>
            <a:pPr marL="0" indent="0">
              <a:buNone/>
            </a:pPr>
            <a:r>
              <a:rPr lang="ru-RU" sz="2000" dirty="0">
                <a:latin typeface="Times New Roman" panose="02020603050405020304" pitchFamily="18" charset="0"/>
                <a:cs typeface="Times New Roman" panose="02020603050405020304" pitchFamily="18" charset="0"/>
              </a:rPr>
              <a:t>Курс имеет четкую структуру, которая включает в себя 6 модулей. Модули состоят из уроков, уроки из шагов. Шаги включают в себя теорию (текст, видео) или задачи (более 20 типов). </a:t>
            </a:r>
          </a:p>
          <a:p>
            <a:endParaRPr lang="ru-RU" sz="2000" dirty="0">
              <a:latin typeface="Times New Roman" panose="02020603050405020304" pitchFamily="18" charset="0"/>
              <a:cs typeface="Times New Roman" panose="02020603050405020304" pitchFamily="18" charset="0"/>
            </a:endParaRPr>
          </a:p>
        </p:txBody>
      </p:sp>
      <p:pic>
        <p:nvPicPr>
          <p:cNvPr id="8" name="Рисунок 7" descr="Изображение выглядит как снимок экрана&#10;&#10;Автоматически созданное описание">
            <a:extLst>
              <a:ext uri="{FF2B5EF4-FFF2-40B4-BE49-F238E27FC236}">
                <a16:creationId xmlns:a16="http://schemas.microsoft.com/office/drawing/2014/main" id="{F75CEF37-DB20-4D1A-948C-8CB1DCB7E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548" y="2291144"/>
            <a:ext cx="8012256" cy="43879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4544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F764335-2A3D-4476-B3FF-3D51661ABC07}"/>
              </a:ext>
            </a:extLst>
          </p:cNvPr>
          <p:cNvSpPr>
            <a:spLocks noGrp="1"/>
          </p:cNvSpPr>
          <p:nvPr>
            <p:ph idx="1"/>
          </p:nvPr>
        </p:nvSpPr>
        <p:spPr>
          <a:xfrm>
            <a:off x="1497563" y="238540"/>
            <a:ext cx="10018713" cy="5936974"/>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Каждый модуль соответствует разделу в программе общеобразовательной учебной дисциплины «Информатика» для профессиональных образовательных организаций. Каждый урок соответствует теме в данном разделе. Шаги содержат теоретический материал и задания. </a:t>
            </a:r>
          </a:p>
          <a:p>
            <a:pPr marL="0" indent="0">
              <a:buNone/>
            </a:pPr>
            <a:r>
              <a:rPr lang="ru-RU" sz="2000" dirty="0">
                <a:latin typeface="Times New Roman" panose="02020603050405020304" pitchFamily="18" charset="0"/>
                <a:cs typeface="Times New Roman" panose="02020603050405020304" pitchFamily="18" charset="0"/>
              </a:rPr>
              <a:t>Виды заданий:</a:t>
            </a:r>
          </a:p>
          <a:p>
            <a:r>
              <a:rPr lang="ru-RU" sz="2000" dirty="0">
                <a:latin typeface="Times New Roman" panose="02020603050405020304" pitchFamily="18" charset="0"/>
                <a:cs typeface="Times New Roman" panose="02020603050405020304" pitchFamily="18" charset="0"/>
              </a:rPr>
              <a:t>Тест – множественный или одиночный выбор.</a:t>
            </a:r>
          </a:p>
          <a:p>
            <a:r>
              <a:rPr lang="ru-RU" sz="2000" dirty="0">
                <a:latin typeface="Times New Roman" panose="02020603050405020304" pitchFamily="18" charset="0"/>
                <a:cs typeface="Times New Roman" panose="02020603050405020304" pitchFamily="18" charset="0"/>
              </a:rPr>
              <a:t>Численная задача - в ответе требуется указать число с допустимой погрешностью.</a:t>
            </a:r>
          </a:p>
          <a:p>
            <a:r>
              <a:rPr lang="ru-RU" sz="2000" dirty="0">
                <a:latin typeface="Times New Roman" panose="02020603050405020304" pitchFamily="18" charset="0"/>
                <a:cs typeface="Times New Roman" panose="02020603050405020304" pitchFamily="18" charset="0"/>
              </a:rPr>
              <a:t>Свободный ответ – написать эссе или любой текст.</a:t>
            </a:r>
          </a:p>
          <a:p>
            <a:r>
              <a:rPr lang="ru-RU" sz="2000" dirty="0">
                <a:latin typeface="Times New Roman" panose="02020603050405020304" pitchFamily="18" charset="0"/>
                <a:cs typeface="Times New Roman" panose="02020603050405020304" pitchFamily="18" charset="0"/>
              </a:rPr>
              <a:t>Математическая формула – ввести математическую формулу, проверяется на эквивалентность правильной формуле.</a:t>
            </a:r>
          </a:p>
          <a:p>
            <a:r>
              <a:rPr lang="ru-RU" sz="2000" dirty="0">
                <a:latin typeface="Times New Roman" panose="02020603050405020304" pitchFamily="18" charset="0"/>
                <a:cs typeface="Times New Roman" panose="02020603050405020304" pitchFamily="18" charset="0"/>
              </a:rPr>
              <a:t>Табличная задача – отметить верные ячейки в таблице.</a:t>
            </a:r>
          </a:p>
          <a:p>
            <a:r>
              <a:rPr lang="ru-RU" sz="2000" dirty="0">
                <a:latin typeface="Times New Roman" panose="02020603050405020304" pitchFamily="18" charset="0"/>
                <a:cs typeface="Times New Roman" panose="02020603050405020304" pitchFamily="18" charset="0"/>
              </a:rPr>
              <a:t>Сопоставление – сопоставить значения из двух списков.</a:t>
            </a:r>
          </a:p>
          <a:p>
            <a:r>
              <a:rPr lang="ru-RU" sz="2000" dirty="0">
                <a:latin typeface="Times New Roman" panose="02020603050405020304" pitchFamily="18" charset="0"/>
                <a:cs typeface="Times New Roman" panose="02020603050405020304" pitchFamily="18" charset="0"/>
              </a:rPr>
              <a:t>Текстовая задача – написать текст (строки), проверяется по шаблону.</a:t>
            </a:r>
          </a:p>
          <a:p>
            <a:r>
              <a:rPr lang="ru-RU" sz="2000" dirty="0">
                <a:latin typeface="Times New Roman" panose="02020603050405020304" pitchFamily="18" charset="0"/>
                <a:cs typeface="Times New Roman" panose="02020603050405020304" pitchFamily="18" charset="0"/>
              </a:rPr>
              <a:t>Сортировка – упорядочить элементы списка.</a:t>
            </a:r>
            <a:endParaRPr lang="ru-RU" sz="2000" dirty="0"/>
          </a:p>
        </p:txBody>
      </p:sp>
    </p:spTree>
    <p:extLst>
      <p:ext uri="{BB962C8B-B14F-4D97-AF65-F5344CB8AC3E}">
        <p14:creationId xmlns:p14="http://schemas.microsoft.com/office/powerpoint/2010/main" val="4120769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B5B3A0D-EEE2-4323-9A96-BB57ADFBCA6B}"/>
              </a:ext>
            </a:extLst>
          </p:cNvPr>
          <p:cNvSpPr>
            <a:spLocks noGrp="1"/>
          </p:cNvSpPr>
          <p:nvPr>
            <p:ph idx="1"/>
          </p:nvPr>
        </p:nvSpPr>
        <p:spPr>
          <a:xfrm>
            <a:off x="3243688" y="139148"/>
            <a:ext cx="6085842" cy="685802"/>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Пример задания на сопоставления:</a:t>
            </a:r>
          </a:p>
        </p:txBody>
      </p:sp>
      <p:pic>
        <p:nvPicPr>
          <p:cNvPr id="4" name="Рисунок 3" descr="Изображение выглядит как снимок экрана&#10;&#10;Автоматически созданное описание">
            <a:extLst>
              <a:ext uri="{FF2B5EF4-FFF2-40B4-BE49-F238E27FC236}">
                <a16:creationId xmlns:a16="http://schemas.microsoft.com/office/drawing/2014/main" id="{AB0898F5-9854-4592-B896-CE920A93835F}"/>
              </a:ext>
            </a:extLst>
          </p:cNvPr>
          <p:cNvPicPr/>
          <p:nvPr/>
        </p:nvPicPr>
        <p:blipFill>
          <a:blip r:embed="rId2">
            <a:extLst>
              <a:ext uri="{28A0092B-C50C-407E-A947-70E740481C1C}">
                <a14:useLocalDpi xmlns:a14="http://schemas.microsoft.com/office/drawing/2010/main" val="0"/>
              </a:ext>
            </a:extLst>
          </a:blip>
          <a:stretch>
            <a:fillRect/>
          </a:stretch>
        </p:blipFill>
        <p:spPr>
          <a:xfrm>
            <a:off x="1483655" y="1036983"/>
            <a:ext cx="9605908" cy="54996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24837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3BD32A-27BC-4425-8463-42DE8A3AD652}"/>
              </a:ext>
            </a:extLst>
          </p:cNvPr>
          <p:cNvSpPr>
            <a:spLocks noGrp="1"/>
          </p:cNvSpPr>
          <p:nvPr>
            <p:ph type="title"/>
          </p:nvPr>
        </p:nvSpPr>
        <p:spPr>
          <a:xfrm>
            <a:off x="1484311" y="304799"/>
            <a:ext cx="10018713" cy="848140"/>
          </a:xfrm>
        </p:spPr>
        <p:txBody>
          <a:bodyPr>
            <a:normAutofit fontScale="90000"/>
          </a:bodyPr>
          <a:lstStyle/>
          <a:p>
            <a:r>
              <a:rPr lang="ru-RU" sz="3100" b="1" dirty="0">
                <a:latin typeface="Times New Roman" panose="02020603050405020304" pitchFamily="18" charset="0"/>
                <a:cs typeface="Times New Roman" panose="02020603050405020304" pitchFamily="18" charset="0"/>
              </a:rPr>
              <a:t>Для чего и зачем?</a:t>
            </a:r>
            <a:br>
              <a:rPr lang="ru-RU" dirty="0"/>
            </a:br>
            <a:endParaRPr lang="ru-RU" dirty="0"/>
          </a:p>
        </p:txBody>
      </p:sp>
      <p:sp>
        <p:nvSpPr>
          <p:cNvPr id="3" name="Объект 2">
            <a:extLst>
              <a:ext uri="{FF2B5EF4-FFF2-40B4-BE49-F238E27FC236}">
                <a16:creationId xmlns:a16="http://schemas.microsoft.com/office/drawing/2014/main" id="{BD194C53-D530-452F-83F4-916B2EE25DE3}"/>
              </a:ext>
            </a:extLst>
          </p:cNvPr>
          <p:cNvSpPr>
            <a:spLocks noGrp="1"/>
          </p:cNvSpPr>
          <p:nvPr>
            <p:ph idx="1"/>
          </p:nvPr>
        </p:nvSpPr>
        <p:spPr>
          <a:xfrm>
            <a:off x="1590329" y="2715039"/>
            <a:ext cx="10018713" cy="3124201"/>
          </a:xfrm>
        </p:spPr>
        <p:txBody>
          <a:bodyPr>
            <a:noAutofit/>
          </a:bodyPr>
          <a:lstStyle/>
          <a:p>
            <a:pPr marL="0" indent="0">
              <a:buNone/>
            </a:pPr>
            <a:r>
              <a:rPr lang="ru-RU" sz="2000" dirty="0">
                <a:latin typeface="Times New Roman" panose="02020603050405020304" pitchFamily="18" charset="0"/>
                <a:cs typeface="Times New Roman" panose="02020603050405020304" pitchFamily="18" charset="0"/>
              </a:rPr>
              <a:t>Целями создания открытого онлайн-курса является: </a:t>
            </a:r>
          </a:p>
          <a:p>
            <a:r>
              <a:rPr lang="ru-RU" sz="2000" dirty="0">
                <a:latin typeface="Times New Roman" panose="02020603050405020304" pitchFamily="18" charset="0"/>
                <a:cs typeface="Times New Roman" panose="02020603050405020304" pitchFamily="18" charset="0"/>
              </a:rPr>
              <a:t>повышение успеваемости студентов по информатике; </a:t>
            </a:r>
          </a:p>
          <a:p>
            <a:r>
              <a:rPr lang="ru-RU" sz="2000" dirty="0">
                <a:latin typeface="Times New Roman" panose="02020603050405020304" pitchFamily="18" charset="0"/>
                <a:cs typeface="Times New Roman" panose="02020603050405020304" pitchFamily="18" charset="0"/>
              </a:rPr>
              <a:t>систематизация знаний по предмету для потенциальных слушателей курса;</a:t>
            </a:r>
          </a:p>
          <a:p>
            <a:r>
              <a:rPr lang="ru-RU" sz="2000" dirty="0">
                <a:latin typeface="Times New Roman" panose="02020603050405020304" pitchFamily="18" charset="0"/>
                <a:cs typeface="Times New Roman" panose="02020603050405020304" pitchFamily="18" charset="0"/>
              </a:rPr>
              <a:t>повышение доступности образования независимо от местонахождения обучающихся; </a:t>
            </a:r>
          </a:p>
          <a:p>
            <a:r>
              <a:rPr lang="ru-RU" sz="2000" dirty="0">
                <a:latin typeface="Times New Roman" panose="02020603050405020304" pitchFamily="18" charset="0"/>
                <a:cs typeface="Times New Roman" panose="02020603050405020304" pitchFamily="18" charset="0"/>
              </a:rPr>
              <a:t>предоставление необходимых ресурсов в распоряжение педагогов для использования их в своих собственных профессиональных интересах.</a:t>
            </a:r>
          </a:p>
          <a:p>
            <a:pPr marL="0" indent="0">
              <a:buNone/>
            </a:pPr>
            <a:r>
              <a:rPr lang="ru-RU" sz="2000" dirty="0">
                <a:latin typeface="Times New Roman" panose="02020603050405020304" pitchFamily="18" charset="0"/>
                <a:cs typeface="Times New Roman" panose="02020603050405020304" pitchFamily="18" charset="0"/>
              </a:rPr>
              <a:t>Использование данного продукта позволяет сделать процесс обучения студента более эффективным, дающим новые современные возможности в освоении материала и получении общеобразовательных знаний и навыков.</a:t>
            </a:r>
          </a:p>
          <a:p>
            <a:pPr marL="0" indent="0">
              <a:buNone/>
            </a:pPr>
            <a:r>
              <a:rPr lang="ru-RU" sz="2000" dirty="0">
                <a:latin typeface="Times New Roman" panose="02020603050405020304" pitchFamily="18" charset="0"/>
                <a:cs typeface="Times New Roman" panose="02020603050405020304" pitchFamily="18" charset="0"/>
              </a:rPr>
              <a:t>В результате работы с данным курсом у студентов формируются общие компетенции: способность организовывать собственную деятельность, развивать навыки самостоятельной работы, выбирать способы решения задач профессиональной деятельности применительно к различным контекстам. Улучшается способность использования информационно-коммуникационных технологий в профессиональной деятельности.</a:t>
            </a:r>
          </a:p>
          <a:p>
            <a:pPr marL="0" indent="0">
              <a:buNone/>
            </a:pPr>
            <a:r>
              <a:rPr lang="ru-RU" sz="2000" dirty="0">
                <a:latin typeface="Times New Roman" panose="02020603050405020304" pitchFamily="18" charset="0"/>
                <a:cs typeface="Times New Roman" panose="02020603050405020304" pitchFamily="18" charset="0"/>
              </a:rPr>
              <a:t> </a:t>
            </a:r>
          </a:p>
          <a:p>
            <a:pPr marL="0"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326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3AE9F9-549C-4966-9256-3D6341BCFD24}"/>
              </a:ext>
            </a:extLst>
          </p:cNvPr>
          <p:cNvSpPr>
            <a:spLocks noGrp="1"/>
          </p:cNvSpPr>
          <p:nvPr>
            <p:ph type="title"/>
          </p:nvPr>
        </p:nvSpPr>
        <p:spPr>
          <a:xfrm>
            <a:off x="1484310" y="447261"/>
            <a:ext cx="10018713" cy="944217"/>
          </a:xfrm>
        </p:spPr>
        <p:txBody>
          <a:bodyPr>
            <a:normAutofit/>
          </a:bodyPr>
          <a:lstStyle/>
          <a:p>
            <a:r>
              <a:rPr lang="ru-RU" sz="2800" b="1" dirty="0">
                <a:latin typeface="Times New Roman" panose="02020603050405020304" pitchFamily="18" charset="0"/>
                <a:cs typeface="Times New Roman" panose="02020603050405020304" pitchFamily="18" charset="0"/>
              </a:rPr>
              <a:t>Для кого? </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8D410CF6-F36B-4993-BC01-27FB9234EEE0}"/>
              </a:ext>
            </a:extLst>
          </p:cNvPr>
          <p:cNvSpPr>
            <a:spLocks noGrp="1"/>
          </p:cNvSpPr>
          <p:nvPr>
            <p:ph idx="1"/>
          </p:nvPr>
        </p:nvSpPr>
        <p:spPr>
          <a:xfrm>
            <a:off x="1709597" y="1391478"/>
            <a:ext cx="10018713" cy="3124201"/>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Для преподавателей и студентов профессиональных образовательных учреждений. Обучаться могут студенты любого техникума, которые желают изучить предмет информатика или повысить свой уровень знаний по предмету. Любой преподаватель имеет возможность использовать данный курс в своей работе. На базе курса преподаватель может создать свой класс, в который пригласить своих студентов и отслеживать их успеваемость.</a:t>
            </a:r>
          </a:p>
          <a:p>
            <a:endParaRPr lang="ru-RU" dirty="0"/>
          </a:p>
        </p:txBody>
      </p:sp>
    </p:spTree>
    <p:extLst>
      <p:ext uri="{BB962C8B-B14F-4D97-AF65-F5344CB8AC3E}">
        <p14:creationId xmlns:p14="http://schemas.microsoft.com/office/powerpoint/2010/main" val="2005298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C0DB30-314D-4D1B-BF06-9A9FB084808F}"/>
              </a:ext>
            </a:extLst>
          </p:cNvPr>
          <p:cNvSpPr>
            <a:spLocks noGrp="1"/>
          </p:cNvSpPr>
          <p:nvPr>
            <p:ph type="title"/>
          </p:nvPr>
        </p:nvSpPr>
        <p:spPr>
          <a:xfrm>
            <a:off x="1484310" y="314093"/>
            <a:ext cx="10018713" cy="752707"/>
          </a:xfrm>
        </p:spPr>
        <p:txBody>
          <a:bodyPr>
            <a:normAutofit/>
          </a:bodyPr>
          <a:lstStyle/>
          <a:p>
            <a:r>
              <a:rPr lang="ru-RU" sz="2800" b="1" dirty="0">
                <a:latin typeface="Times New Roman" panose="02020603050405020304" pitchFamily="18" charset="0"/>
                <a:cs typeface="Times New Roman" panose="02020603050405020304" pitchFamily="18" charset="0"/>
              </a:rPr>
              <a:t>Как?</a:t>
            </a:r>
            <a:r>
              <a:rPr lang="ru-RU" sz="2800" dirty="0">
                <a:latin typeface="Times New Roman" panose="02020603050405020304" pitchFamily="18" charset="0"/>
                <a:cs typeface="Times New Roman" panose="02020603050405020304" pitchFamily="18" charset="0"/>
              </a:rPr>
              <a:t> Для преподавателей:</a:t>
            </a:r>
          </a:p>
        </p:txBody>
      </p:sp>
      <p:sp>
        <p:nvSpPr>
          <p:cNvPr id="3" name="Объект 2">
            <a:extLst>
              <a:ext uri="{FF2B5EF4-FFF2-40B4-BE49-F238E27FC236}">
                <a16:creationId xmlns:a16="http://schemas.microsoft.com/office/drawing/2014/main" id="{BFD9CE46-1F43-4B11-A113-C21FCEDBAC07}"/>
              </a:ext>
            </a:extLst>
          </p:cNvPr>
          <p:cNvSpPr>
            <a:spLocks noGrp="1"/>
          </p:cNvSpPr>
          <p:nvPr>
            <p:ph idx="1"/>
          </p:nvPr>
        </p:nvSpPr>
        <p:spPr>
          <a:xfrm>
            <a:off x="1673881" y="1066800"/>
            <a:ext cx="10018713" cy="1754459"/>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Использование курса не требует дополнительных материально -технических и финансовых ресурсов. Курс доступен бесплатно всем пользователям.</a:t>
            </a:r>
          </a:p>
          <a:p>
            <a:pPr marL="0" indent="0">
              <a:buNone/>
            </a:pPr>
            <a:r>
              <a:rPr lang="ru-RU" sz="2000" dirty="0">
                <a:latin typeface="Times New Roman" panose="02020603050405020304" pitchFamily="18" charset="0"/>
                <a:cs typeface="Times New Roman" panose="02020603050405020304" pitchFamily="18" charset="0"/>
              </a:rPr>
              <a:t>1. Преподавателю нужно зайти на сайт </a:t>
            </a:r>
            <a:r>
              <a:rPr lang="ru-RU" sz="2000" u="sng" dirty="0">
                <a:latin typeface="Times New Roman" panose="02020603050405020304" pitchFamily="18" charset="0"/>
                <a:cs typeface="Times New Roman" panose="02020603050405020304" pitchFamily="18" charset="0"/>
                <a:hlinkClick r:id="rId2"/>
              </a:rPr>
              <a:t>https://stepik.org/</a:t>
            </a:r>
            <a:r>
              <a:rPr lang="ru-RU" sz="2000" dirty="0">
                <a:latin typeface="Times New Roman" panose="02020603050405020304" pitchFamily="18" charset="0"/>
                <a:cs typeface="Times New Roman" panose="02020603050405020304" pitchFamily="18" charset="0"/>
              </a:rPr>
              <a:t> и пройти регистрацию.</a:t>
            </a:r>
          </a:p>
          <a:p>
            <a:endParaRPr lang="ru-RU" dirty="0"/>
          </a:p>
        </p:txBody>
      </p:sp>
      <p:pic>
        <p:nvPicPr>
          <p:cNvPr id="4" name="Рисунок 3" descr="Изображение выглядит как снимок экрана, монитор&#10;&#10;Автоматически созданное описание">
            <a:extLst>
              <a:ext uri="{FF2B5EF4-FFF2-40B4-BE49-F238E27FC236}">
                <a16:creationId xmlns:a16="http://schemas.microsoft.com/office/drawing/2014/main" id="{2DF7A65A-A388-4619-90D3-1D13C8D9781E}"/>
              </a:ext>
            </a:extLst>
          </p:cNvPr>
          <p:cNvPicPr/>
          <p:nvPr/>
        </p:nvPicPr>
        <p:blipFill rotWithShape="1">
          <a:blip r:embed="rId3">
            <a:extLst>
              <a:ext uri="{28A0092B-C50C-407E-A947-70E740481C1C}">
                <a14:useLocalDpi xmlns:a14="http://schemas.microsoft.com/office/drawing/2010/main" val="0"/>
              </a:ext>
            </a:extLst>
          </a:blip>
          <a:srcRect b="4756"/>
          <a:stretch/>
        </p:blipFill>
        <p:spPr bwMode="auto">
          <a:xfrm>
            <a:off x="1484310" y="2573841"/>
            <a:ext cx="9735015" cy="3860413"/>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5" name="Овал 4">
            <a:extLst>
              <a:ext uri="{FF2B5EF4-FFF2-40B4-BE49-F238E27FC236}">
                <a16:creationId xmlns:a16="http://schemas.microsoft.com/office/drawing/2014/main" id="{3CE11C81-AA1E-4979-879C-545EE034A264}"/>
              </a:ext>
            </a:extLst>
          </p:cNvPr>
          <p:cNvSpPr/>
          <p:nvPr/>
        </p:nvSpPr>
        <p:spPr>
          <a:xfrm>
            <a:off x="9781422" y="2519130"/>
            <a:ext cx="1572916" cy="604258"/>
          </a:xfrm>
          <a:prstGeom prst="ellipse">
            <a:avLst/>
          </a:prstGeom>
          <a:noFill/>
          <a:ln w="38100"/>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Tree>
    <p:extLst>
      <p:ext uri="{BB962C8B-B14F-4D97-AF65-F5344CB8AC3E}">
        <p14:creationId xmlns:p14="http://schemas.microsoft.com/office/powerpoint/2010/main" val="1211136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822335D-7A55-4523-9624-D532E215FA2E}"/>
              </a:ext>
            </a:extLst>
          </p:cNvPr>
          <p:cNvSpPr>
            <a:spLocks noGrp="1"/>
          </p:cNvSpPr>
          <p:nvPr>
            <p:ph idx="1"/>
          </p:nvPr>
        </p:nvSpPr>
        <p:spPr>
          <a:xfrm>
            <a:off x="1540066" y="113370"/>
            <a:ext cx="10018713" cy="1392045"/>
          </a:xfrm>
        </p:spPr>
        <p:txBody>
          <a:bodyPr/>
          <a:lstStyle/>
          <a:p>
            <a:pPr marL="0" indent="0">
              <a:buNone/>
            </a:pPr>
            <a:r>
              <a:rPr lang="ru-RU" sz="2000" dirty="0">
                <a:latin typeface="Times New Roman" panose="02020603050405020304" pitchFamily="18" charset="0"/>
                <a:cs typeface="Times New Roman" panose="02020603050405020304" pitchFamily="18" charset="0"/>
              </a:rPr>
              <a:t>2. В адресную строку браузера ввести адрес курса </a:t>
            </a:r>
            <a:r>
              <a:rPr lang="ru-RU" sz="2000" dirty="0">
                <a:latin typeface="Times New Roman" panose="02020603050405020304" pitchFamily="18" charset="0"/>
                <a:cs typeface="Times New Roman" panose="02020603050405020304" pitchFamily="18" charset="0"/>
                <a:hlinkClick r:id="rId2"/>
              </a:rPr>
              <a:t>https://stepik.org/56258</a:t>
            </a:r>
            <a:r>
              <a:rPr lang="ru-RU" sz="2000" dirty="0">
                <a:latin typeface="Times New Roman" panose="02020603050405020304" pitchFamily="18" charset="0"/>
                <a:cs typeface="Times New Roman" panose="02020603050405020304" pitchFamily="18" charset="0"/>
              </a:rPr>
              <a:t> , нажать поступить на курс бесплатно.</a:t>
            </a:r>
          </a:p>
          <a:p>
            <a:pPr marL="0" indent="0">
              <a:buNone/>
            </a:pPr>
            <a:endParaRPr lang="ru-RU" dirty="0"/>
          </a:p>
        </p:txBody>
      </p:sp>
      <p:pic>
        <p:nvPicPr>
          <p:cNvPr id="4" name="Рисунок 3" descr="Изображение выглядит как снимок экрана&#10;&#10;Автоматически созданное описание">
            <a:extLst>
              <a:ext uri="{FF2B5EF4-FFF2-40B4-BE49-F238E27FC236}">
                <a16:creationId xmlns:a16="http://schemas.microsoft.com/office/drawing/2014/main" id="{181ABCD9-E841-4872-B2ED-F0D2393E621E}"/>
              </a:ext>
            </a:extLst>
          </p:cNvPr>
          <p:cNvPicPr/>
          <p:nvPr/>
        </p:nvPicPr>
        <p:blipFill>
          <a:blip r:embed="rId3">
            <a:extLst>
              <a:ext uri="{28A0092B-C50C-407E-A947-70E740481C1C}">
                <a14:useLocalDpi xmlns:a14="http://schemas.microsoft.com/office/drawing/2010/main" val="0"/>
              </a:ext>
            </a:extLst>
          </a:blip>
          <a:stretch>
            <a:fillRect/>
          </a:stretch>
        </p:blipFill>
        <p:spPr>
          <a:xfrm>
            <a:off x="2051281" y="1134226"/>
            <a:ext cx="9423324" cy="5143911"/>
          </a:xfrm>
          <a:prstGeom prst="rect">
            <a:avLst/>
          </a:prstGeom>
          <a:ln>
            <a:noFill/>
          </a:ln>
          <a:effectLst>
            <a:outerShdw blurRad="190500" algn="tl" rotWithShape="0">
              <a:srgbClr val="000000">
                <a:alpha val="70000"/>
              </a:srgbClr>
            </a:outerShdw>
          </a:effectLst>
        </p:spPr>
      </p:pic>
      <p:sp>
        <p:nvSpPr>
          <p:cNvPr id="5" name="Овал 4">
            <a:extLst>
              <a:ext uri="{FF2B5EF4-FFF2-40B4-BE49-F238E27FC236}">
                <a16:creationId xmlns:a16="http://schemas.microsoft.com/office/drawing/2014/main" id="{A09F9885-A277-4351-A7E9-C4FC598A9475}"/>
              </a:ext>
            </a:extLst>
          </p:cNvPr>
          <p:cNvSpPr/>
          <p:nvPr/>
        </p:nvSpPr>
        <p:spPr>
          <a:xfrm>
            <a:off x="8242553" y="5119516"/>
            <a:ext cx="3053631" cy="604258"/>
          </a:xfrm>
          <a:prstGeom prst="ellipse">
            <a:avLst/>
          </a:prstGeom>
          <a:noFill/>
          <a:ln w="38100"/>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Tree>
    <p:extLst>
      <p:ext uri="{BB962C8B-B14F-4D97-AF65-F5344CB8AC3E}">
        <p14:creationId xmlns:p14="http://schemas.microsoft.com/office/powerpoint/2010/main" val="1991016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BAF468A-1C5E-40B1-9A44-7784E79CB4C3}"/>
              </a:ext>
            </a:extLst>
          </p:cNvPr>
          <p:cNvSpPr>
            <a:spLocks noGrp="1"/>
          </p:cNvSpPr>
          <p:nvPr>
            <p:ph idx="1"/>
          </p:nvPr>
        </p:nvSpPr>
        <p:spPr>
          <a:xfrm>
            <a:off x="1685031" y="436756"/>
            <a:ext cx="10018713" cy="1258230"/>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3. Для создания своего класса, нужно в меню </a:t>
            </a:r>
            <a:r>
              <a:rPr lang="ru-RU" sz="2000" i="1" dirty="0">
                <a:latin typeface="Times New Roman" panose="02020603050405020304" pitchFamily="18" charset="0"/>
                <a:cs typeface="Times New Roman" panose="02020603050405020304" pitchFamily="18" charset="0"/>
              </a:rPr>
              <a:t>Продолжить</a:t>
            </a:r>
            <a:r>
              <a:rPr lang="ru-RU" sz="2000" dirty="0">
                <a:latin typeface="Times New Roman" panose="02020603050405020304" pitchFamily="18" charset="0"/>
                <a:cs typeface="Times New Roman" panose="02020603050405020304" pitchFamily="18" charset="0"/>
              </a:rPr>
              <a:t>, выбрать - </a:t>
            </a:r>
            <a:r>
              <a:rPr lang="ru-RU" sz="2000" i="1" dirty="0">
                <a:latin typeface="Times New Roman" panose="02020603050405020304" pitchFamily="18" charset="0"/>
                <a:cs typeface="Times New Roman" panose="02020603050405020304" pitchFamily="18" charset="0"/>
              </a:rPr>
              <a:t>Создать класс</a:t>
            </a:r>
            <a:endParaRPr lang="ru-RU" sz="20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8E0256C-F69F-4E00-8674-7A05CC529C87}"/>
              </a:ext>
            </a:extLst>
          </p:cNvPr>
          <p:cNvPicPr/>
          <p:nvPr/>
        </p:nvPicPr>
        <p:blipFill rotWithShape="1">
          <a:blip r:embed="rId2"/>
          <a:srcRect l="69231" t="15424" r="5487" b="44318"/>
          <a:stretch/>
        </p:blipFill>
        <p:spPr bwMode="auto">
          <a:xfrm>
            <a:off x="1831882" y="1694986"/>
            <a:ext cx="4264118" cy="452391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5" name="Рисунок 4">
            <a:extLst>
              <a:ext uri="{FF2B5EF4-FFF2-40B4-BE49-F238E27FC236}">
                <a16:creationId xmlns:a16="http://schemas.microsoft.com/office/drawing/2014/main" id="{1DDB466E-27DD-4064-AA31-83502DD66D6F}"/>
              </a:ext>
            </a:extLst>
          </p:cNvPr>
          <p:cNvPicPr/>
          <p:nvPr/>
        </p:nvPicPr>
        <p:blipFill rotWithShape="1">
          <a:blip r:embed="rId3"/>
          <a:srcRect l="7496" t="8103" r="52670" b="5108"/>
          <a:stretch/>
        </p:blipFill>
        <p:spPr bwMode="auto">
          <a:xfrm>
            <a:off x="6694387" y="1694986"/>
            <a:ext cx="3665731" cy="462775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50662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EC2B455-15A6-400A-A7A7-215BB9F97A08}"/>
              </a:ext>
            </a:extLst>
          </p:cNvPr>
          <p:cNvSpPr>
            <a:spLocks noGrp="1"/>
          </p:cNvSpPr>
          <p:nvPr>
            <p:ph idx="1"/>
          </p:nvPr>
        </p:nvSpPr>
        <p:spPr>
          <a:xfrm>
            <a:off x="1740788" y="180278"/>
            <a:ext cx="10018713" cy="1603918"/>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4. Заполнить поля и нажать создать.</a:t>
            </a:r>
          </a:p>
          <a:p>
            <a:pPr marL="0" indent="0">
              <a:buNone/>
            </a:pPr>
            <a:r>
              <a:rPr lang="ru-RU" sz="2000" dirty="0">
                <a:latin typeface="Times New Roman" panose="02020603050405020304" pitchFamily="18" charset="0"/>
                <a:cs typeface="Times New Roman" panose="02020603050405020304" pitchFamily="18" charset="0"/>
              </a:rPr>
              <a:t>5. Добавить себя в преподаватели класса</a:t>
            </a:r>
          </a:p>
        </p:txBody>
      </p:sp>
      <p:pic>
        <p:nvPicPr>
          <p:cNvPr id="4" name="Рисунок 3">
            <a:extLst>
              <a:ext uri="{FF2B5EF4-FFF2-40B4-BE49-F238E27FC236}">
                <a16:creationId xmlns:a16="http://schemas.microsoft.com/office/drawing/2014/main" id="{21DC0264-16D4-4495-85AB-C95327DC7EE3}"/>
              </a:ext>
            </a:extLst>
          </p:cNvPr>
          <p:cNvPicPr/>
          <p:nvPr/>
        </p:nvPicPr>
        <p:blipFill rotWithShape="1">
          <a:blip r:embed="rId2"/>
          <a:srcRect l="8819" t="8889" r="36649" b="17654"/>
          <a:stretch/>
        </p:blipFill>
        <p:spPr bwMode="auto">
          <a:xfrm>
            <a:off x="2816644" y="1658998"/>
            <a:ext cx="6349658" cy="4819861"/>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584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90DBEC-EDFC-43FC-89EC-6EBA3F8E6162}"/>
              </a:ext>
            </a:extLst>
          </p:cNvPr>
          <p:cNvSpPr>
            <a:spLocks noGrp="1"/>
          </p:cNvSpPr>
          <p:nvPr>
            <p:ph type="title"/>
          </p:nvPr>
        </p:nvSpPr>
        <p:spPr>
          <a:xfrm>
            <a:off x="1033043" y="136983"/>
            <a:ext cx="10364451" cy="1026800"/>
          </a:xfrm>
          <a:gradFill>
            <a:gsLst>
              <a:gs pos="0">
                <a:schemeClr val="accent1">
                  <a:lumMod val="5000"/>
                  <a:lumOff val="95000"/>
                </a:schemeClr>
              </a:gs>
              <a:gs pos="74000">
                <a:schemeClr val="accent3">
                  <a:lumMod val="60000"/>
                  <a:lumOff val="40000"/>
                </a:schemeClr>
              </a:gs>
              <a:gs pos="83000">
                <a:schemeClr val="accent3">
                  <a:lumMod val="40000"/>
                  <a:lumOff val="60000"/>
                </a:schemeClr>
              </a:gs>
              <a:gs pos="100000">
                <a:schemeClr val="accent3">
                  <a:lumMod val="20000"/>
                  <a:lumOff val="80000"/>
                </a:schemeClr>
              </a:gs>
            </a:gsLst>
            <a:lin ang="5400000" scaled="1"/>
          </a:gradFill>
        </p:spPr>
        <p:txBody>
          <a:bodyPr>
            <a:normAutofit/>
          </a:bodyPr>
          <a:lstStyle/>
          <a:p>
            <a:r>
              <a:rPr lang="ru-RU" sz="2800" b="1" dirty="0">
                <a:latin typeface="Times New Roman" panose="02020603050405020304" pitchFamily="18" charset="0"/>
                <a:cs typeface="Times New Roman" panose="02020603050405020304" pitchFamily="18" charset="0"/>
              </a:rPr>
              <a:t>Общее описание инновационного продукта</a:t>
            </a: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C11CA83C-3EE3-49C6-A386-DF367BC5EEF5}"/>
              </a:ext>
            </a:extLst>
          </p:cNvPr>
          <p:cNvSpPr>
            <a:spLocks noGrp="1"/>
          </p:cNvSpPr>
          <p:nvPr>
            <p:ph sz="quarter" idx="13"/>
          </p:nvPr>
        </p:nvSpPr>
        <p:spPr>
          <a:xfrm>
            <a:off x="6215269" y="1733160"/>
            <a:ext cx="5473148" cy="4189770"/>
          </a:xfrm>
        </p:spPr>
        <p:txBody>
          <a:bodyPr>
            <a:normAutofit lnSpcReduction="10000"/>
          </a:bodyPr>
          <a:lstStyle/>
          <a:p>
            <a:pPr marL="0" indent="0">
              <a:buNone/>
            </a:pPr>
            <a:r>
              <a:rPr lang="ru-RU" sz="2000" cap="none" dirty="0">
                <a:latin typeface="Times New Roman" panose="02020603050405020304" pitchFamily="18" charset="0"/>
                <a:cs typeface="Times New Roman" panose="02020603050405020304" pitchFamily="18" charset="0"/>
              </a:rPr>
              <a:t>Дистанционное обучение все увереннее входит в образовательный процесс среднего профессионального образования. Любой человек может получить или дополнить свое образование новыми областями знаний</a:t>
            </a:r>
          </a:p>
          <a:p>
            <a:pPr marL="0" indent="0">
              <a:buNone/>
            </a:pPr>
            <a:r>
              <a:rPr lang="ru-RU" sz="2000" cap="none" dirty="0">
                <a:latin typeface="Times New Roman" panose="02020603050405020304" pitchFamily="18" charset="0"/>
                <a:cs typeface="Times New Roman" panose="02020603050405020304" pitchFamily="18" charset="0"/>
              </a:rPr>
              <a:t>Формой инновационного продукта выбран массовый открытый онлайн-курс «Информатика для студентов». </a:t>
            </a:r>
            <a:endParaRPr lang="en-US" sz="2000" cap="none"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ru-RU" sz="2800" cap="none" dirty="0">
                <a:latin typeface="Times New Roman" panose="02020603050405020304" pitchFamily="18" charset="0"/>
                <a:cs typeface="Times New Roman" panose="02020603050405020304" pitchFamily="18" charset="0"/>
              </a:rPr>
              <a:t>Ссылка на курс </a:t>
            </a:r>
            <a:r>
              <a:rPr lang="ru-RU" sz="2800" cap="none" dirty="0">
                <a:latin typeface="Times New Roman" panose="02020603050405020304" pitchFamily="18" charset="0"/>
                <a:cs typeface="Times New Roman" panose="02020603050405020304" pitchFamily="18" charset="0"/>
                <a:hlinkClick r:id="rId2"/>
              </a:rPr>
              <a:t>https://stepik.org/56258</a:t>
            </a:r>
            <a:r>
              <a:rPr lang="ru-RU" sz="2800" cap="none" dirty="0">
                <a:latin typeface="Times New Roman" panose="02020603050405020304" pitchFamily="18" charset="0"/>
                <a:cs typeface="Times New Roman" panose="02020603050405020304" pitchFamily="18" charset="0"/>
              </a:rPr>
              <a:t>. </a:t>
            </a:r>
          </a:p>
          <a:p>
            <a:endParaRPr lang="ru-RU" sz="2000" dirty="0"/>
          </a:p>
        </p:txBody>
      </p:sp>
      <p:pic>
        <p:nvPicPr>
          <p:cNvPr id="4" name="Рисунок 3" descr="Изображение выглядит как снимок экрана&#10;&#10;Автоматически созданное описание">
            <a:extLst>
              <a:ext uri="{FF2B5EF4-FFF2-40B4-BE49-F238E27FC236}">
                <a16:creationId xmlns:a16="http://schemas.microsoft.com/office/drawing/2014/main" id="{743B087E-0818-41B4-8B87-374723E91E3B}"/>
              </a:ext>
            </a:extLst>
          </p:cNvPr>
          <p:cNvPicPr/>
          <p:nvPr/>
        </p:nvPicPr>
        <p:blipFill>
          <a:blip r:embed="rId3">
            <a:extLst>
              <a:ext uri="{28A0092B-C50C-407E-A947-70E740481C1C}">
                <a14:useLocalDpi xmlns:a14="http://schemas.microsoft.com/office/drawing/2010/main" val="0"/>
              </a:ext>
            </a:extLst>
          </a:blip>
          <a:stretch>
            <a:fillRect/>
          </a:stretch>
        </p:blipFill>
        <p:spPr>
          <a:xfrm>
            <a:off x="318247" y="1798191"/>
            <a:ext cx="5658485" cy="41247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3374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AF182E7-2BCD-4E7B-9040-C450B0F15D89}"/>
              </a:ext>
            </a:extLst>
          </p:cNvPr>
          <p:cNvSpPr>
            <a:spLocks noGrp="1"/>
          </p:cNvSpPr>
          <p:nvPr>
            <p:ph idx="1"/>
          </p:nvPr>
        </p:nvSpPr>
        <p:spPr>
          <a:xfrm>
            <a:off x="1829998" y="124521"/>
            <a:ext cx="10018713" cy="1302835"/>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6. В разделе Оценки и решения, преподавателю будет доступна информация о прохождении курса обучающимися</a:t>
            </a:r>
          </a:p>
        </p:txBody>
      </p:sp>
      <p:pic>
        <p:nvPicPr>
          <p:cNvPr id="4" name="Рисунок 3" descr="Изображение выглядит как снимок экрана&#10;&#10;Автоматически созданное описание">
            <a:extLst>
              <a:ext uri="{FF2B5EF4-FFF2-40B4-BE49-F238E27FC236}">
                <a16:creationId xmlns:a16="http://schemas.microsoft.com/office/drawing/2014/main" id="{59D34027-3095-4672-80B1-511A450D02E0}"/>
              </a:ext>
            </a:extLst>
          </p:cNvPr>
          <p:cNvPicPr/>
          <p:nvPr/>
        </p:nvPicPr>
        <p:blipFill>
          <a:blip r:embed="rId2">
            <a:extLst>
              <a:ext uri="{28A0092B-C50C-407E-A947-70E740481C1C}">
                <a14:useLocalDpi xmlns:a14="http://schemas.microsoft.com/office/drawing/2010/main" val="0"/>
              </a:ext>
            </a:extLst>
          </a:blip>
          <a:stretch>
            <a:fillRect/>
          </a:stretch>
        </p:blipFill>
        <p:spPr>
          <a:xfrm>
            <a:off x="1829997" y="1514621"/>
            <a:ext cx="9232012" cy="3269253"/>
          </a:xfrm>
          <a:prstGeom prst="rect">
            <a:avLst/>
          </a:prstGeom>
          <a:ln>
            <a:noFill/>
          </a:ln>
          <a:effectLst>
            <a:outerShdw blurRad="190500" algn="tl" rotWithShape="0">
              <a:srgbClr val="000000">
                <a:alpha val="70000"/>
              </a:srgbClr>
            </a:outerShdw>
          </a:effectLst>
        </p:spPr>
      </p:pic>
      <p:sp>
        <p:nvSpPr>
          <p:cNvPr id="5" name="Объект 2">
            <a:extLst>
              <a:ext uri="{FF2B5EF4-FFF2-40B4-BE49-F238E27FC236}">
                <a16:creationId xmlns:a16="http://schemas.microsoft.com/office/drawing/2014/main" id="{D5FF2008-6C31-4CF8-B65B-0C18056F7AF6}"/>
              </a:ext>
            </a:extLst>
          </p:cNvPr>
          <p:cNvSpPr txBox="1">
            <a:spLocks/>
          </p:cNvSpPr>
          <p:nvPr/>
        </p:nvSpPr>
        <p:spPr>
          <a:xfrm>
            <a:off x="1829997" y="5075662"/>
            <a:ext cx="10018713" cy="130283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ru-RU" sz="2000" dirty="0">
                <a:latin typeface="Times New Roman" panose="02020603050405020304" pitchFamily="18" charset="0"/>
                <a:cs typeface="Times New Roman" panose="02020603050405020304" pitchFamily="18" charset="0"/>
              </a:rPr>
              <a:t>7. Раздать своим студентам ссылку для приглашения обучения на курс.</a:t>
            </a:r>
          </a:p>
        </p:txBody>
      </p:sp>
    </p:spTree>
    <p:extLst>
      <p:ext uri="{BB962C8B-B14F-4D97-AF65-F5344CB8AC3E}">
        <p14:creationId xmlns:p14="http://schemas.microsoft.com/office/powerpoint/2010/main" val="3716855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22C585-F3D9-4DF6-B103-12DE98480DCC}"/>
              </a:ext>
            </a:extLst>
          </p:cNvPr>
          <p:cNvSpPr>
            <a:spLocks noGrp="1"/>
          </p:cNvSpPr>
          <p:nvPr>
            <p:ph type="title"/>
          </p:nvPr>
        </p:nvSpPr>
        <p:spPr>
          <a:xfrm>
            <a:off x="1484311" y="685801"/>
            <a:ext cx="10018713" cy="797312"/>
          </a:xfrm>
        </p:spPr>
        <p:txBody>
          <a:bodyPr>
            <a:normAutofit/>
          </a:bodyPr>
          <a:lstStyle/>
          <a:p>
            <a:r>
              <a:rPr lang="ru-RU" sz="2800" b="1" dirty="0">
                <a:latin typeface="Times New Roman" panose="02020603050405020304" pitchFamily="18" charset="0"/>
                <a:cs typeface="Times New Roman" panose="02020603050405020304" pitchFamily="18" charset="0"/>
              </a:rPr>
              <a:t>Как?</a:t>
            </a:r>
            <a:r>
              <a:rPr lang="ru-RU" sz="2800" dirty="0">
                <a:latin typeface="Times New Roman" panose="02020603050405020304" pitchFamily="18" charset="0"/>
                <a:cs typeface="Times New Roman" panose="02020603050405020304" pitchFamily="18" charset="0"/>
              </a:rPr>
              <a:t> Для студентов:</a:t>
            </a:r>
            <a:endParaRPr lang="ru-RU" sz="2800" dirty="0"/>
          </a:p>
        </p:txBody>
      </p:sp>
      <p:sp>
        <p:nvSpPr>
          <p:cNvPr id="3" name="Объект 2">
            <a:extLst>
              <a:ext uri="{FF2B5EF4-FFF2-40B4-BE49-F238E27FC236}">
                <a16:creationId xmlns:a16="http://schemas.microsoft.com/office/drawing/2014/main" id="{D7062C75-FD8A-4730-BE14-BA211B438DAB}"/>
              </a:ext>
            </a:extLst>
          </p:cNvPr>
          <p:cNvSpPr>
            <a:spLocks noGrp="1"/>
          </p:cNvSpPr>
          <p:nvPr>
            <p:ph idx="1"/>
          </p:nvPr>
        </p:nvSpPr>
        <p:spPr>
          <a:xfrm>
            <a:off x="1573519" y="1551879"/>
            <a:ext cx="10018713" cy="1548160"/>
          </a:xfrm>
        </p:spPr>
        <p:txBody>
          <a:bodyPr/>
          <a:lstStyle/>
          <a:p>
            <a:pPr marL="0" indent="0">
              <a:buNone/>
            </a:pPr>
            <a:r>
              <a:rPr lang="ru-RU" sz="2000" dirty="0">
                <a:latin typeface="Times New Roman" panose="02020603050405020304" pitchFamily="18" charset="0"/>
                <a:cs typeface="Times New Roman" panose="02020603050405020304" pitchFamily="18" charset="0"/>
              </a:rPr>
              <a:t>Каждый студент, желающий бесплатно получить или подтянуть знания по информатике, может самостоятельно присоединиться к курсу на платформе </a:t>
            </a:r>
            <a:r>
              <a:rPr lang="ru-RU" sz="2000" dirty="0" err="1">
                <a:latin typeface="Times New Roman" panose="02020603050405020304" pitchFamily="18" charset="0"/>
                <a:cs typeface="Times New Roman" panose="02020603050405020304" pitchFamily="18" charset="0"/>
              </a:rPr>
              <a:t>Stepik</a:t>
            </a:r>
            <a:r>
              <a:rPr lang="ru-RU" sz="2000" dirty="0">
                <a:latin typeface="Times New Roman" panose="02020603050405020304" pitchFamily="18" charset="0"/>
                <a:cs typeface="Times New Roman" panose="02020603050405020304" pitchFamily="18" charset="0"/>
              </a:rPr>
              <a:t>, по адресу </a:t>
            </a:r>
            <a:r>
              <a:rPr lang="ru-RU" sz="2000" dirty="0">
                <a:latin typeface="Times New Roman" panose="02020603050405020304" pitchFamily="18" charset="0"/>
                <a:cs typeface="Times New Roman" panose="02020603050405020304" pitchFamily="18" charset="0"/>
                <a:hlinkClick r:id="rId2"/>
              </a:rPr>
              <a:t>https://stepik.org/56258</a:t>
            </a:r>
            <a:r>
              <a:rPr lang="ru-RU" sz="2000" dirty="0">
                <a:latin typeface="Times New Roman" panose="02020603050405020304" pitchFamily="18" charset="0"/>
                <a:cs typeface="Times New Roman" panose="02020603050405020304" pitchFamily="18" charset="0"/>
              </a:rPr>
              <a:t>. В удобное время и в удобном для слушателя месте, получить знания дистанционно.</a:t>
            </a:r>
            <a:endParaRPr lang="ru-RU" dirty="0"/>
          </a:p>
        </p:txBody>
      </p:sp>
      <p:pic>
        <p:nvPicPr>
          <p:cNvPr id="4" name="Рисунок 3">
            <a:extLst>
              <a:ext uri="{FF2B5EF4-FFF2-40B4-BE49-F238E27FC236}">
                <a16:creationId xmlns:a16="http://schemas.microsoft.com/office/drawing/2014/main" id="{17DDF9F4-3F67-4DFD-AD34-B058EA8DC66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18054" y="2994822"/>
            <a:ext cx="3997867" cy="37405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35004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8167D7-7A19-4DB1-BD66-73597B2E959E}"/>
              </a:ext>
            </a:extLst>
          </p:cNvPr>
          <p:cNvSpPr>
            <a:spLocks noGrp="1"/>
          </p:cNvSpPr>
          <p:nvPr>
            <p:ph type="title"/>
          </p:nvPr>
        </p:nvSpPr>
        <p:spPr>
          <a:xfrm>
            <a:off x="1651579" y="157976"/>
            <a:ext cx="10018713" cy="908824"/>
          </a:xfrm>
        </p:spPr>
        <p:txBody>
          <a:bodyPr>
            <a:normAutofit fontScale="90000"/>
          </a:bodyPr>
          <a:lstStyle/>
          <a:p>
            <a:r>
              <a:rPr lang="ru-RU" sz="2800" dirty="0">
                <a:latin typeface="Times New Roman" panose="02020603050405020304" pitchFamily="18" charset="0"/>
                <a:cs typeface="Times New Roman" panose="02020603050405020304" pitchFamily="18" charset="0"/>
              </a:rPr>
              <a:t>Описание эффектов, достигаемых при использовании инновационного продукта </a:t>
            </a:r>
          </a:p>
        </p:txBody>
      </p:sp>
      <p:sp>
        <p:nvSpPr>
          <p:cNvPr id="3" name="Объект 2">
            <a:extLst>
              <a:ext uri="{FF2B5EF4-FFF2-40B4-BE49-F238E27FC236}">
                <a16:creationId xmlns:a16="http://schemas.microsoft.com/office/drawing/2014/main" id="{15831572-3007-42BD-99A7-EFFBDFEDF90B}"/>
              </a:ext>
            </a:extLst>
          </p:cNvPr>
          <p:cNvSpPr>
            <a:spLocks noGrp="1"/>
          </p:cNvSpPr>
          <p:nvPr>
            <p:ph idx="1"/>
          </p:nvPr>
        </p:nvSpPr>
        <p:spPr>
          <a:xfrm>
            <a:off x="1484310" y="1066801"/>
            <a:ext cx="10018713" cy="5166732"/>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Внедрение инновационного продукта МООК «Информатика для студентов» предполагает достижение результатов как для образовательного учреждения, так и для всех участников образовательного процесса.</a:t>
            </a:r>
          </a:p>
          <a:p>
            <a:pPr marL="0" indent="0" algn="ctr">
              <a:buNone/>
            </a:pPr>
            <a:r>
              <a:rPr lang="ru-RU" sz="2000" dirty="0">
                <a:latin typeface="Times New Roman" panose="02020603050405020304" pitchFamily="18" charset="0"/>
                <a:cs typeface="Times New Roman" panose="02020603050405020304" pitchFamily="18" charset="0"/>
              </a:rPr>
              <a:t>Для обучающихся:</a:t>
            </a:r>
          </a:p>
          <a:p>
            <a:pPr marL="0" lvl="0" indent="0">
              <a:buNone/>
            </a:pPr>
            <a:r>
              <a:rPr lang="ru-RU" sz="2000" i="1" dirty="0">
                <a:latin typeface="Times New Roman" panose="02020603050405020304" pitchFamily="18" charset="0"/>
                <a:cs typeface="Times New Roman" panose="02020603050405020304" pitchFamily="18" charset="0"/>
              </a:rPr>
              <a:t>Комфортные условия для обучения</a:t>
            </a:r>
            <a:r>
              <a:rPr lang="ru-RU" sz="2000" dirty="0">
                <a:latin typeface="Times New Roman" panose="02020603050405020304" pitchFamily="18" charset="0"/>
                <a:cs typeface="Times New Roman" panose="02020603050405020304" pitchFamily="18" charset="0"/>
              </a:rPr>
              <a:t>. Студент сам выбирает, где ему будет удобно заниматься, будь это кафе, библиотека, гостиница или его дом. Ведь все необходимые для обучения материалы представлены в электронном курсе. Так же обучающийся может в любое удобное время просматривать лекции и делать домашнее задание.</a:t>
            </a:r>
          </a:p>
          <a:p>
            <a:pPr marL="0" lvl="0" indent="0">
              <a:buNone/>
            </a:pPr>
            <a:r>
              <a:rPr lang="ru-RU" sz="2000" i="1" dirty="0">
                <a:latin typeface="Times New Roman" panose="02020603050405020304" pitchFamily="18" charset="0"/>
                <a:cs typeface="Times New Roman" panose="02020603050405020304" pitchFamily="18" charset="0"/>
              </a:rPr>
              <a:t>Тесное взаимодействие с преподавателем.</a:t>
            </a:r>
            <a:r>
              <a:rPr lang="ru-RU" sz="2000" dirty="0">
                <a:latin typeface="Times New Roman" panose="02020603050405020304" pitchFamily="18" charset="0"/>
                <a:cs typeface="Times New Roman" panose="02020603050405020304" pitchFamily="18" charset="0"/>
              </a:rPr>
              <a:t> Теперь робким студентам совершенно нечего стесняться, так как им будет предлагаться участие в различных дискуссиях, опросах, в обсуждении материала в режиме «онлайн», ведь в удобной для себя атмосфере, люди более раскрепощены. К тому же студенты уверены, что им будет легче сосредоточиться на изучении материала, чем при занятии в аудитории, так как им не придется отвлекаться на других обучающихся.</a:t>
            </a:r>
          </a:p>
          <a:p>
            <a:pPr marL="0" indent="0">
              <a:buNone/>
            </a:pPr>
            <a:endParaRPr lang="ru-RU" dirty="0"/>
          </a:p>
        </p:txBody>
      </p:sp>
    </p:spTree>
    <p:extLst>
      <p:ext uri="{BB962C8B-B14F-4D97-AF65-F5344CB8AC3E}">
        <p14:creationId xmlns:p14="http://schemas.microsoft.com/office/powerpoint/2010/main" val="3268428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9944A07-23C4-4622-A76D-848167667336}"/>
              </a:ext>
            </a:extLst>
          </p:cNvPr>
          <p:cNvSpPr>
            <a:spLocks noGrp="1"/>
          </p:cNvSpPr>
          <p:nvPr>
            <p:ph idx="1"/>
          </p:nvPr>
        </p:nvSpPr>
        <p:spPr>
          <a:xfrm>
            <a:off x="1484310" y="535259"/>
            <a:ext cx="10018713" cy="5255941"/>
          </a:xfrm>
        </p:spPr>
        <p:txBody>
          <a:bodyPr>
            <a:normAutofit/>
          </a:bodyPr>
          <a:lstStyle/>
          <a:p>
            <a:pPr marL="0" lvl="0" indent="0">
              <a:buNone/>
            </a:pPr>
            <a:r>
              <a:rPr lang="ru-RU" sz="2000" i="1" dirty="0">
                <a:latin typeface="Times New Roman" panose="02020603050405020304" pitchFamily="18" charset="0"/>
                <a:cs typeface="Times New Roman" panose="02020603050405020304" pitchFamily="18" charset="0"/>
              </a:rPr>
              <a:t>Нет никаких требований, ограничивающих доступ к курсу</a:t>
            </a:r>
            <a:r>
              <a:rPr lang="ru-RU" sz="2000" dirty="0">
                <a:latin typeface="Times New Roman" panose="02020603050405020304" pitchFamily="18" charset="0"/>
                <a:cs typeface="Times New Roman" panose="02020603050405020304" pitchFamily="18" charset="0"/>
              </a:rPr>
              <a:t>. Чтобы принять участие в онлайн-курсе, нужен только доступ в Интернет. Также отсутствуют ограничения по возрасту, уровню образования, национальности, материальному положению.</a:t>
            </a:r>
          </a:p>
          <a:p>
            <a:pPr marL="0" lvl="0" indent="0">
              <a:buNone/>
            </a:pPr>
            <a:r>
              <a:rPr lang="ru-RU" sz="2000" i="1" dirty="0">
                <a:latin typeface="Times New Roman" panose="02020603050405020304" pitchFamily="18" charset="0"/>
                <a:cs typeface="Times New Roman" panose="02020603050405020304" pitchFamily="18" charset="0"/>
              </a:rPr>
              <a:t>Интеграция студентов из разных уголков страны</a:t>
            </a:r>
            <a:r>
              <a:rPr lang="ru-RU" sz="2000" dirty="0">
                <a:latin typeface="Times New Roman" panose="02020603050405020304" pitchFamily="18" charset="0"/>
                <a:cs typeface="Times New Roman" panose="02020603050405020304" pitchFamily="18" charset="0"/>
              </a:rPr>
              <a:t>. Курс позволяет знакомиться и общаться студентам из самых разных городов в режиме реального времени, что позволяет обрести новых приятелей, друзей.</a:t>
            </a:r>
          </a:p>
          <a:p>
            <a:pPr marL="0" lvl="0" indent="0">
              <a:buNone/>
            </a:pPr>
            <a:r>
              <a:rPr lang="ru-RU" sz="2000" i="1" dirty="0">
                <a:latin typeface="Times New Roman" panose="02020603050405020304" pitchFamily="18" charset="0"/>
                <a:cs typeface="Times New Roman" panose="02020603050405020304" pitchFamily="18" charset="0"/>
              </a:rPr>
              <a:t>Непрерывное образование.</a:t>
            </a:r>
            <a:r>
              <a:rPr lang="ru-RU" sz="2000" dirty="0">
                <a:latin typeface="Times New Roman" panose="02020603050405020304" pitchFamily="18" charset="0"/>
                <a:cs typeface="Times New Roman" panose="02020603050405020304" pitchFamily="18" charset="0"/>
              </a:rPr>
              <a:t> MOOК позволяют реализовать систему «образования в течение всей жизни», так как курсы могут проходить и юноша, только окончивший школу; менеджер средних лет, решивший поддержать свою </a:t>
            </a:r>
            <a:r>
              <a:rPr lang="ru-RU" sz="2000" dirty="0" err="1">
                <a:latin typeface="Times New Roman" panose="02020603050405020304" pitchFamily="18" charset="0"/>
                <a:cs typeface="Times New Roman" panose="02020603050405020304" pitchFamily="18" charset="0"/>
              </a:rPr>
              <a:t>конкурентоспобность</a:t>
            </a:r>
            <a:r>
              <a:rPr lang="ru-RU" sz="2000" dirty="0">
                <a:latin typeface="Times New Roman" panose="02020603050405020304" pitchFamily="18" charset="0"/>
                <a:cs typeface="Times New Roman" panose="02020603050405020304" pitchFamily="18" charset="0"/>
              </a:rPr>
              <a:t>; пенсионер, который считает, что с выходом на пенсию, появилось много времени для того, чтобы узнать что-то новое в мире.</a:t>
            </a:r>
          </a:p>
          <a:p>
            <a:pPr marL="0" indent="0">
              <a:buNone/>
            </a:pPr>
            <a:endParaRPr lang="ru-RU" dirty="0"/>
          </a:p>
        </p:txBody>
      </p:sp>
    </p:spTree>
    <p:extLst>
      <p:ext uri="{BB962C8B-B14F-4D97-AF65-F5344CB8AC3E}">
        <p14:creationId xmlns:p14="http://schemas.microsoft.com/office/powerpoint/2010/main" val="3830723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3F89FCE-DB4F-46E0-BBC8-A4267855E046}"/>
              </a:ext>
            </a:extLst>
          </p:cNvPr>
          <p:cNvSpPr>
            <a:spLocks noGrp="1"/>
          </p:cNvSpPr>
          <p:nvPr>
            <p:ph idx="1"/>
          </p:nvPr>
        </p:nvSpPr>
        <p:spPr>
          <a:xfrm>
            <a:off x="1484310" y="557561"/>
            <a:ext cx="10018713" cy="2871439"/>
          </a:xfrm>
        </p:spPr>
        <p:txBody>
          <a:bodyPr>
            <a:normAutofit/>
          </a:bodyPr>
          <a:lstStyle/>
          <a:p>
            <a:pPr marL="0" indent="0" algn="ctr">
              <a:buNone/>
            </a:pPr>
            <a:r>
              <a:rPr lang="ru-RU" sz="2000" dirty="0">
                <a:latin typeface="Times New Roman" panose="02020603050405020304" pitchFamily="18" charset="0"/>
                <a:cs typeface="Times New Roman" panose="02020603050405020304" pitchFamily="18" charset="0"/>
              </a:rPr>
              <a:t>Для педагогического коллектива:</a:t>
            </a:r>
          </a:p>
          <a:p>
            <a:r>
              <a:rPr lang="ru-RU" sz="2000" dirty="0">
                <a:latin typeface="Times New Roman" panose="02020603050405020304" pitchFamily="18" charset="0"/>
                <a:cs typeface="Times New Roman" panose="02020603050405020304" pitchFamily="18" charset="0"/>
              </a:rPr>
              <a:t>Новый профессиональный опыт, необходимый для формирования новых компетенций.</a:t>
            </a:r>
          </a:p>
          <a:p>
            <a:r>
              <a:rPr lang="ru-RU" sz="2000" dirty="0">
                <a:latin typeface="Times New Roman" panose="02020603050405020304" pitchFamily="18" charset="0"/>
                <a:cs typeface="Times New Roman" panose="02020603050405020304" pitchFamily="18" charset="0"/>
              </a:rPr>
              <a:t>Обмен инновационным педагогическим опытом.</a:t>
            </a:r>
          </a:p>
          <a:p>
            <a:r>
              <a:rPr lang="ru-RU" sz="2000" dirty="0">
                <a:latin typeface="Times New Roman" panose="02020603050405020304" pitchFamily="18" charset="0"/>
                <a:cs typeface="Times New Roman" panose="02020603050405020304" pitchFamily="18" charset="0"/>
              </a:rPr>
              <a:t>Развитие профессионального взаимодействия с педагогами других учебных заведений.</a:t>
            </a:r>
          </a:p>
          <a:p>
            <a:pPr marL="0" indent="0" algn="ctr">
              <a:buNone/>
            </a:pPr>
            <a:r>
              <a:rPr lang="ru-RU" sz="2000" dirty="0">
                <a:latin typeface="Times New Roman" panose="02020603050405020304" pitchFamily="18" charset="0"/>
                <a:cs typeface="Times New Roman" panose="02020603050405020304" pitchFamily="18" charset="0"/>
              </a:rPr>
              <a:t>Для родителей:</a:t>
            </a:r>
          </a:p>
          <a:p>
            <a:r>
              <a:rPr lang="ru-RU" sz="2000" dirty="0">
                <a:latin typeface="Times New Roman" panose="02020603050405020304" pitchFamily="18" charset="0"/>
                <a:cs typeface="Times New Roman" panose="02020603050405020304" pitchFamily="18" charset="0"/>
              </a:rPr>
              <a:t>Получать помощь и поддержку в обучении своих детей</a:t>
            </a:r>
          </a:p>
        </p:txBody>
      </p:sp>
    </p:spTree>
    <p:extLst>
      <p:ext uri="{BB962C8B-B14F-4D97-AF65-F5344CB8AC3E}">
        <p14:creationId xmlns:p14="http://schemas.microsoft.com/office/powerpoint/2010/main" val="132066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9F49A87-8129-4D17-AB90-4746C95AB718}"/>
              </a:ext>
            </a:extLst>
          </p:cNvPr>
          <p:cNvSpPr>
            <a:spLocks noGrp="1"/>
          </p:cNvSpPr>
          <p:nvPr>
            <p:ph idx="1"/>
          </p:nvPr>
        </p:nvSpPr>
        <p:spPr>
          <a:xfrm>
            <a:off x="1473159" y="304799"/>
            <a:ext cx="10018713" cy="3124201"/>
          </a:xfrm>
        </p:spPr>
        <p:txBody>
          <a:bodyPr>
            <a:normAutofit/>
          </a:bodyPr>
          <a:lstStyle/>
          <a:p>
            <a:pPr marL="0" indent="0" algn="ctr">
              <a:buNone/>
            </a:pPr>
            <a:r>
              <a:rPr lang="ru-RU" sz="2000" dirty="0">
                <a:latin typeface="Times New Roman" panose="02020603050405020304" pitchFamily="18" charset="0"/>
                <a:cs typeface="Times New Roman" panose="02020603050405020304" pitchFamily="18" charset="0"/>
              </a:rPr>
              <a:t>Социальные эффекты:</a:t>
            </a:r>
          </a:p>
          <a:p>
            <a:r>
              <a:rPr lang="ru-RU" sz="2000" dirty="0">
                <a:latin typeface="Times New Roman" panose="02020603050405020304" pitchFamily="18" charset="0"/>
                <a:cs typeface="Times New Roman" panose="02020603050405020304" pitchFamily="18" charset="0"/>
              </a:rPr>
              <a:t>Повышение доступности образования.</a:t>
            </a:r>
          </a:p>
          <a:p>
            <a:r>
              <a:rPr lang="ru-RU" sz="2000" dirty="0">
                <a:latin typeface="Times New Roman" panose="02020603050405020304" pitchFamily="18" charset="0"/>
                <a:cs typeface="Times New Roman" panose="02020603050405020304" pitchFamily="18" charset="0"/>
              </a:rPr>
              <a:t>Обеспечение категориям обучающихся получать качественное образования с учетом их индивидуальных возможностей.</a:t>
            </a:r>
          </a:p>
          <a:p>
            <a:r>
              <a:rPr lang="ru-RU" sz="2000" dirty="0">
                <a:latin typeface="Times New Roman" panose="02020603050405020304" pitchFamily="18" charset="0"/>
                <a:cs typeface="Times New Roman" panose="02020603050405020304" pitchFamily="18" charset="0"/>
              </a:rPr>
              <a:t>Рост компетенций преподавательского корпуса в сфере использования современных ИКТ технологий в образовательном процессе.</a:t>
            </a:r>
          </a:p>
          <a:p>
            <a:r>
              <a:rPr lang="ru-RU" sz="2000" dirty="0">
                <a:latin typeface="Times New Roman" panose="02020603050405020304" pitchFamily="18" charset="0"/>
                <a:cs typeface="Times New Roman" panose="02020603050405020304" pitchFamily="18" charset="0"/>
              </a:rPr>
              <a:t>Рост удовлетворенности населения работой ОУ.</a:t>
            </a:r>
          </a:p>
        </p:txBody>
      </p:sp>
      <p:pic>
        <p:nvPicPr>
          <p:cNvPr id="2050" name="Picture 2">
            <a:extLst>
              <a:ext uri="{FF2B5EF4-FFF2-40B4-BE49-F238E27FC236}">
                <a16:creationId xmlns:a16="http://schemas.microsoft.com/office/drawing/2014/main" id="{05AD51AB-8F91-47B9-B670-E0A2DFDC9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090" y="2938487"/>
            <a:ext cx="5424581" cy="361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498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6894E6-FD96-4121-8A69-586A943DC28C}"/>
              </a:ext>
            </a:extLst>
          </p:cNvPr>
          <p:cNvSpPr>
            <a:spLocks noGrp="1"/>
          </p:cNvSpPr>
          <p:nvPr>
            <p:ph type="title"/>
          </p:nvPr>
        </p:nvSpPr>
        <p:spPr>
          <a:xfrm>
            <a:off x="1480593" y="191429"/>
            <a:ext cx="10018713" cy="875371"/>
          </a:xfrm>
        </p:spPr>
        <p:txBody>
          <a:bodyPr>
            <a:normAutofit fontScale="90000"/>
          </a:bodyPr>
          <a:lstStyle/>
          <a:p>
            <a:r>
              <a:rPr lang="ru-RU" sz="2800" b="1" dirty="0">
                <a:latin typeface="Times New Roman" panose="02020603050405020304" pitchFamily="18" charset="0"/>
                <a:cs typeface="Times New Roman" panose="02020603050405020304" pitchFamily="18" charset="0"/>
              </a:rPr>
              <a:t>Возможные сложности при использовании инновационного продукта и пути их преодоления</a:t>
            </a: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E904EC6-AE05-464E-8BE1-47212C097CBC}"/>
              </a:ext>
            </a:extLst>
          </p:cNvPr>
          <p:cNvSpPr>
            <a:spLocks noGrp="1"/>
          </p:cNvSpPr>
          <p:nvPr>
            <p:ph idx="1"/>
          </p:nvPr>
        </p:nvSpPr>
        <p:spPr>
          <a:xfrm>
            <a:off x="1484310" y="1148577"/>
            <a:ext cx="10018713" cy="5517994"/>
          </a:xfrm>
        </p:spPr>
        <p:txBody>
          <a:bodyPr>
            <a:normAutofit/>
          </a:bodyPr>
          <a:lstStyle/>
          <a:p>
            <a:pPr marL="0" indent="0">
              <a:buNone/>
            </a:pPr>
            <a:r>
              <a:rPr lang="ru-RU" sz="2000" i="1" dirty="0">
                <a:latin typeface="Times New Roman" panose="02020603050405020304" pitchFamily="18" charset="0"/>
                <a:cs typeface="Times New Roman" panose="02020603050405020304" pitchFamily="18" charset="0"/>
              </a:rPr>
              <a:t>Нет мотивации в обучении.</a:t>
            </a:r>
            <a:r>
              <a:rPr lang="ru-RU" sz="2000" dirty="0">
                <a:latin typeface="Times New Roman" panose="02020603050405020304" pitchFamily="18" charset="0"/>
                <a:cs typeface="Times New Roman" panose="02020603050405020304" pitchFamily="18" charset="0"/>
              </a:rPr>
              <a:t> Отсутствуют какие-либо санкции за неоконченное образование. Многие студенты начинают и бросают курсы из-за отсутствия мотивации. </a:t>
            </a:r>
          </a:p>
          <a:p>
            <a:pPr marL="0" indent="0">
              <a:buNone/>
            </a:pPr>
            <a:r>
              <a:rPr lang="ru-RU" sz="2000" dirty="0">
                <a:latin typeface="Times New Roman" panose="02020603050405020304" pitchFamily="18" charset="0"/>
                <a:cs typeface="Times New Roman" panose="02020603050405020304" pitchFamily="18" charset="0"/>
              </a:rPr>
              <a:t>Самая главная мотивация для многих — это документ об окончании обучения. Это уже прямое доказательство их мастерства. </a:t>
            </a:r>
          </a:p>
          <a:p>
            <a:pPr marL="0" indent="0">
              <a:buNone/>
            </a:pPr>
            <a:r>
              <a:rPr lang="ru-RU" sz="2000" dirty="0">
                <a:latin typeface="Times New Roman" panose="02020603050405020304" pitchFamily="18" charset="0"/>
                <a:cs typeface="Times New Roman" panose="02020603050405020304" pitchFamily="18" charset="0"/>
              </a:rPr>
              <a:t>Если это возможно, то обещайте сертификат всем дошедшим до конца. В нем можно так и прописать: «Успешно прошел базовый бесплатный курс».</a:t>
            </a:r>
          </a:p>
          <a:p>
            <a:pPr marL="0" indent="0">
              <a:buNone/>
            </a:pPr>
            <a:r>
              <a:rPr lang="ru-RU" sz="2000" dirty="0">
                <a:latin typeface="Times New Roman" panose="02020603050405020304" pitchFamily="18" charset="0"/>
                <a:cs typeface="Times New Roman" panose="02020603050405020304" pitchFamily="18" charset="0"/>
              </a:rPr>
              <a:t>Раздавать бонусы после окончания каждого модуля обучения.</a:t>
            </a:r>
          </a:p>
          <a:p>
            <a:pPr marL="0" indent="0">
              <a:buNone/>
            </a:pPr>
            <a:r>
              <a:rPr lang="ru-RU" sz="2000" dirty="0">
                <a:latin typeface="Times New Roman" panose="02020603050405020304" pitchFamily="18" charset="0"/>
                <a:cs typeface="Times New Roman" panose="02020603050405020304" pitchFamily="18" charset="0"/>
              </a:rPr>
              <a:t>Этими бонусами могут быть:</a:t>
            </a:r>
          </a:p>
          <a:p>
            <a:pPr lvl="1"/>
            <a:r>
              <a:rPr lang="ru-RU" dirty="0">
                <a:latin typeface="Times New Roman" panose="02020603050405020304" pitchFamily="18" charset="0"/>
                <a:cs typeface="Times New Roman" panose="02020603050405020304" pitchFamily="18" charset="0"/>
              </a:rPr>
              <a:t>видео, которые не входят в курс, но помогут узнать больше;</a:t>
            </a:r>
          </a:p>
          <a:p>
            <a:pPr lvl="1"/>
            <a:r>
              <a:rPr lang="ru-RU" dirty="0">
                <a:latin typeface="Times New Roman" panose="02020603050405020304" pitchFamily="18" charset="0"/>
                <a:cs typeface="Times New Roman" panose="02020603050405020304" pitchFamily="18" charset="0"/>
              </a:rPr>
              <a:t>скидки на свои другие курсы;</a:t>
            </a:r>
          </a:p>
          <a:p>
            <a:pPr lvl="1"/>
            <a:r>
              <a:rPr lang="ru-RU" dirty="0">
                <a:latin typeface="Times New Roman" panose="02020603050405020304" pitchFamily="18" charset="0"/>
                <a:cs typeface="Times New Roman" panose="02020603050405020304" pitchFamily="18" charset="0"/>
              </a:rPr>
              <a:t>электронные книги.</a:t>
            </a:r>
          </a:p>
          <a:p>
            <a:pPr marL="0" indent="0">
              <a:buNone/>
            </a:pPr>
            <a:endParaRPr lang="ru-RU" dirty="0"/>
          </a:p>
        </p:txBody>
      </p:sp>
    </p:spTree>
    <p:extLst>
      <p:ext uri="{BB962C8B-B14F-4D97-AF65-F5344CB8AC3E}">
        <p14:creationId xmlns:p14="http://schemas.microsoft.com/office/powerpoint/2010/main" val="3763160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8565D5B-351E-4EDD-A111-05A262BC440D}"/>
              </a:ext>
            </a:extLst>
          </p:cNvPr>
          <p:cNvSpPr>
            <a:spLocks noGrp="1"/>
          </p:cNvSpPr>
          <p:nvPr>
            <p:ph idx="1"/>
          </p:nvPr>
        </p:nvSpPr>
        <p:spPr>
          <a:xfrm>
            <a:off x="1484310" y="1237786"/>
            <a:ext cx="10018713" cy="2955074"/>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Исключается возможность проведения практических и лабораторных работ, которые так необходимы для закрепления теоретического материала. Можно попросить присылать выполненные практические работы на почту преподавателя.</a:t>
            </a:r>
          </a:p>
          <a:p>
            <a:pPr marL="0" indent="0">
              <a:buNone/>
            </a:pPr>
            <a:r>
              <a:rPr lang="ru-RU" sz="2000" dirty="0">
                <a:latin typeface="Times New Roman" panose="02020603050405020304" pitchFamily="18" charset="0"/>
                <a:cs typeface="Times New Roman" panose="02020603050405020304" pitchFamily="18" charset="0"/>
              </a:rPr>
              <a:t>Отсутствует контроль знаний у студентов. При решении опросов, тестов или контрольных работ, студент может воспользоваться любыми дополнительными материалами массового доступа, например, интернетом. К тому же сдать экзамен можно и не самостоятельно, если привлечь более знающего человека в этой отрасли. Итоговый модуль выполнять в образовательном учреждении в присутствии преподавателя.</a:t>
            </a:r>
          </a:p>
        </p:txBody>
      </p:sp>
      <p:pic>
        <p:nvPicPr>
          <p:cNvPr id="1030" name="Picture 6">
            <a:extLst>
              <a:ext uri="{FF2B5EF4-FFF2-40B4-BE49-F238E27FC236}">
                <a16:creationId xmlns:a16="http://schemas.microsoft.com/office/drawing/2014/main" id="{BF3C8243-0548-44D4-8D46-3E6E03F8C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066" y="4114800"/>
            <a:ext cx="4267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517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06B8B36-5837-478F-8595-34DC216514D2}"/>
              </a:ext>
            </a:extLst>
          </p:cNvPr>
          <p:cNvSpPr>
            <a:spLocks noGrp="1"/>
          </p:cNvSpPr>
          <p:nvPr>
            <p:ph sz="quarter" idx="13"/>
          </p:nvPr>
        </p:nvSpPr>
        <p:spPr>
          <a:xfrm>
            <a:off x="1629048" y="0"/>
            <a:ext cx="10336211" cy="4240695"/>
          </a:xfrm>
        </p:spPr>
        <p:txBody>
          <a:bodyPr>
            <a:normAutofit/>
          </a:bodyPr>
          <a:lstStyle/>
          <a:p>
            <a:pPr marL="0" indent="0">
              <a:buNone/>
            </a:pPr>
            <a:r>
              <a:rPr lang="ru-RU" sz="2000" cap="none" dirty="0">
                <a:latin typeface="Times New Roman" panose="02020603050405020304" pitchFamily="18" charset="0"/>
                <a:cs typeface="Times New Roman" panose="02020603050405020304" pitchFamily="18" charset="0"/>
              </a:rPr>
              <a:t>МООК это обучающий курс c применением технологий электронного обучения и открытым доступом через Интернет, одна из форм дистанционного образования. Курс создан на платформе </a:t>
            </a:r>
            <a:r>
              <a:rPr lang="ru-RU" sz="2000" cap="none" dirty="0" err="1">
                <a:latin typeface="Times New Roman" panose="02020603050405020304" pitchFamily="18" charset="0"/>
                <a:cs typeface="Times New Roman" panose="02020603050405020304" pitchFamily="18" charset="0"/>
              </a:rPr>
              <a:t>Stepik</a:t>
            </a:r>
            <a:r>
              <a:rPr lang="ru-RU" sz="2000" cap="none" dirty="0">
                <a:latin typeface="Times New Roman" panose="02020603050405020304" pitchFamily="18" charset="0"/>
                <a:cs typeface="Times New Roman" panose="02020603050405020304" pitchFamily="18" charset="0"/>
              </a:rPr>
              <a:t>. </a:t>
            </a:r>
          </a:p>
          <a:p>
            <a:pPr marL="0" indent="0">
              <a:buNone/>
            </a:pPr>
            <a:r>
              <a:rPr lang="ru-RU" sz="2000" cap="none" dirty="0">
                <a:latin typeface="Times New Roman" panose="02020603050405020304" pitchFamily="18" charset="0"/>
                <a:cs typeface="Times New Roman" panose="02020603050405020304" pitchFamily="18" charset="0"/>
              </a:rPr>
              <a:t>Эта платформа позволяет любому зарегистрированному пользователю создавать интерактивные обучающие уроки и онлайн-курсы, используя видео, тексты и разнообразные задачи с автоматической проверкой и моментальной обратной связью. В процессе обучения студенты могут вести обсуждения между собой и задавать вопросы преподавателю на форуме. На курс может поступить любой желающий, студент любого техникума, обучение бесплатное.</a:t>
            </a:r>
          </a:p>
          <a:p>
            <a:endParaRPr lang="ru-RU" sz="2000" dirty="0"/>
          </a:p>
        </p:txBody>
      </p:sp>
      <p:pic>
        <p:nvPicPr>
          <p:cNvPr id="5" name="Рисунок 4" descr="Изображение выглядит как объект, часы&#10;&#10;Автоматически созданное описание">
            <a:extLst>
              <a:ext uri="{FF2B5EF4-FFF2-40B4-BE49-F238E27FC236}">
                <a16:creationId xmlns:a16="http://schemas.microsoft.com/office/drawing/2014/main" id="{C0918478-092B-4126-AD70-D1B366367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2333" y="3300001"/>
            <a:ext cx="6264641" cy="32531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9895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5A972B3-27F7-456B-BDC3-BE7584CC6932}"/>
              </a:ext>
            </a:extLst>
          </p:cNvPr>
          <p:cNvSpPr>
            <a:spLocks noGrp="1"/>
          </p:cNvSpPr>
          <p:nvPr>
            <p:ph sz="quarter" idx="13"/>
          </p:nvPr>
        </p:nvSpPr>
        <p:spPr>
          <a:xfrm>
            <a:off x="1662545" y="346364"/>
            <a:ext cx="10383680" cy="6041183"/>
          </a:xfrm>
        </p:spPr>
        <p:txBody>
          <a:bodyPr>
            <a:noAutofit/>
          </a:bodyPr>
          <a:lstStyle/>
          <a:p>
            <a:pPr marL="0" indent="0">
              <a:buNone/>
            </a:pPr>
            <a:r>
              <a:rPr lang="ru-RU" sz="2000" cap="none" dirty="0">
                <a:latin typeface="Times New Roman" panose="02020603050405020304" pitchFamily="18" charset="0"/>
                <a:cs typeface="Times New Roman" panose="02020603050405020304" pitchFamily="18" charset="0"/>
              </a:rPr>
              <a:t>Данный МООК «Информатика для студентов», разработан в соответствии с рабочей программой учебной дисциплины Информатика, разработанной с учетом требований ФГОС СОО и  примерной программы общеобразовательной учебной дисциплины Информатика (рег.№ ООЦ-10-160620 от 20/06/2016), разработанной ФГАУ «ФИРО» для профессиональных образовательных организаций, реализующих основную профессиональную образовательную программу СПО на базе основного общего образования с получением среднего общего образования. Могут обучаться студенты первых и вторых курсов, обучающихся по специальностям среднего профессионального образования. Курс главным образом рассчитан на студентов, которые по каким-либо причинам не могут посещать образовательное учреждение или хотят повысить свои знания по информатике. </a:t>
            </a:r>
          </a:p>
          <a:p>
            <a:pPr marL="0" indent="0">
              <a:buNone/>
            </a:pPr>
            <a:r>
              <a:rPr lang="ru-RU" sz="2000" cap="none" dirty="0">
                <a:latin typeface="Times New Roman" panose="02020603050405020304" pitchFamily="18" charset="0"/>
                <a:cs typeface="Times New Roman" panose="02020603050405020304" pitchFamily="18" charset="0"/>
              </a:rPr>
              <a:t>Новизна представленного продукта заключается в том, что данный продукт могут использовать в своей работе все желающие преподаватели информатики. Обучаться могут студенты любого техникума, которые желают изучить предмет информатика или повысить свой уровень знаний по предмету. Любой преподаватель имеет возможность на базе курса создать свой класс, в который пригласить своих студентов и отслеживать их успеваемость. </a:t>
            </a:r>
          </a:p>
          <a:p>
            <a:pPr marL="0" indent="0">
              <a:buNone/>
            </a:pPr>
            <a:r>
              <a:rPr lang="ru-RU" sz="2000" cap="none" dirty="0">
                <a:latin typeface="Times New Roman" panose="02020603050405020304" pitchFamily="18" charset="0"/>
                <a:cs typeface="Times New Roman" panose="02020603050405020304" pitchFamily="18" charset="0"/>
              </a:rPr>
              <a:t>Выполнение электронных заданий положительно влияет на образовательные результаты, и у обучающихся сохраняется более высокий интерес к учебе. Наибольшую пользу новые технологии могут принести отстающим студентам</a:t>
            </a:r>
          </a:p>
        </p:txBody>
      </p:sp>
    </p:spTree>
    <p:extLst>
      <p:ext uri="{BB962C8B-B14F-4D97-AF65-F5344CB8AC3E}">
        <p14:creationId xmlns:p14="http://schemas.microsoft.com/office/powerpoint/2010/main" val="1523165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2BC2EC-5E21-4F69-B9C8-0A6EAA435EC8}"/>
              </a:ext>
            </a:extLst>
          </p:cNvPr>
          <p:cNvSpPr>
            <a:spLocks noGrp="1"/>
          </p:cNvSpPr>
          <p:nvPr>
            <p:ph type="title"/>
          </p:nvPr>
        </p:nvSpPr>
        <p:spPr>
          <a:xfrm>
            <a:off x="913774" y="432987"/>
            <a:ext cx="10364451" cy="812718"/>
          </a:xfrm>
        </p:spPr>
        <p:txBody>
          <a:bodyPr>
            <a:normAutofit/>
          </a:bodyPr>
          <a:lstStyle/>
          <a:p>
            <a:r>
              <a:rPr lang="ru-RU" sz="2800" b="1" dirty="0">
                <a:latin typeface="Times New Roman" panose="02020603050405020304" pitchFamily="18" charset="0"/>
                <a:cs typeface="Times New Roman" panose="02020603050405020304" pitchFamily="18" charset="0"/>
              </a:rPr>
              <a:t>Аналоговый анализ.</a:t>
            </a: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56343C2-3E76-40AF-8FC2-A89889BB661F}"/>
              </a:ext>
            </a:extLst>
          </p:cNvPr>
          <p:cNvSpPr>
            <a:spLocks noGrp="1"/>
          </p:cNvSpPr>
          <p:nvPr>
            <p:ph sz="quarter" idx="13"/>
          </p:nvPr>
        </p:nvSpPr>
        <p:spPr>
          <a:xfrm>
            <a:off x="6096000" y="1364974"/>
            <a:ext cx="5181600" cy="4426225"/>
          </a:xfrm>
        </p:spPr>
        <p:txBody>
          <a:bodyPr>
            <a:normAutofit/>
          </a:bodyPr>
          <a:lstStyle/>
          <a:p>
            <a:pPr marL="0" indent="0">
              <a:buNone/>
            </a:pPr>
            <a:r>
              <a:rPr lang="ru-RU" sz="2000" cap="none" dirty="0">
                <a:latin typeface="Times New Roman" panose="02020603050405020304" pitchFamily="18" charset="0"/>
                <a:cs typeface="Times New Roman" panose="02020603050405020304" pitchFamily="18" charset="0"/>
              </a:rPr>
              <a:t>По запросу материалов, аналогичных представляемому продукту по названию, смыслу, ключевым словам, содержанию на образовательной платформе </a:t>
            </a:r>
            <a:r>
              <a:rPr lang="en-US" sz="2000" cap="none" dirty="0" err="1">
                <a:latin typeface="Times New Roman" panose="02020603050405020304" pitchFamily="18" charset="0"/>
                <a:cs typeface="Times New Roman" panose="02020603050405020304" pitchFamily="18" charset="0"/>
              </a:rPr>
              <a:t>Stepik</a:t>
            </a:r>
            <a:r>
              <a:rPr lang="ru-RU" sz="2000" cap="none" dirty="0">
                <a:latin typeface="Times New Roman" panose="02020603050405020304" pitchFamily="18" charset="0"/>
                <a:cs typeface="Times New Roman" panose="02020603050405020304" pitchFamily="18" charset="0"/>
              </a:rPr>
              <a:t> были найдены два курса.</a:t>
            </a:r>
          </a:p>
          <a:p>
            <a:pPr marL="0" indent="0">
              <a:buNone/>
            </a:pPr>
            <a:r>
              <a:rPr lang="ru-RU" sz="2000" cap="none" dirty="0">
                <a:latin typeface="Times New Roman" panose="02020603050405020304" pitchFamily="18" charset="0"/>
                <a:cs typeface="Times New Roman" panose="02020603050405020304" pitchFamily="18" charset="0"/>
              </a:rPr>
              <a:t>1. Интерактивный учебник Информатика. Ссылка на курс </a:t>
            </a:r>
            <a:r>
              <a:rPr lang="ru-RU" sz="2000" u="sng" cap="none" dirty="0">
                <a:latin typeface="Times New Roman" panose="02020603050405020304" pitchFamily="18" charset="0"/>
                <a:cs typeface="Times New Roman" panose="02020603050405020304" pitchFamily="18" charset="0"/>
                <a:hlinkClick r:id="rId2"/>
              </a:rPr>
              <a:t>https://stepik.org/10829</a:t>
            </a:r>
            <a:r>
              <a:rPr lang="ru-RU" sz="2000" cap="none" dirty="0">
                <a:latin typeface="Times New Roman" panose="02020603050405020304" pitchFamily="18" charset="0"/>
                <a:cs typeface="Times New Roman" panose="02020603050405020304" pitchFamily="18" charset="0"/>
              </a:rPr>
              <a:t>.  Курс создан ﻿на основе интернет-версии издания: </a:t>
            </a:r>
            <a:r>
              <a:rPr lang="ru-RU" sz="2000" cap="none" dirty="0" err="1">
                <a:latin typeface="Times New Roman" panose="02020603050405020304" pitchFamily="18" charset="0"/>
                <a:cs typeface="Times New Roman" panose="02020603050405020304" pitchFamily="18" charset="0"/>
              </a:rPr>
              <a:t>Шауцукова</a:t>
            </a:r>
            <a:r>
              <a:rPr lang="ru-RU" sz="2000" cap="none" dirty="0">
                <a:latin typeface="Times New Roman" panose="02020603050405020304" pitchFamily="18" charset="0"/>
                <a:cs typeface="Times New Roman" panose="02020603050405020304" pitchFamily="18" charset="0"/>
              </a:rPr>
              <a:t> Л.З. Информатика 10 - 11. — М.: Просвещение, 2000 г.</a:t>
            </a:r>
          </a:p>
          <a:p>
            <a:pPr marL="0" indent="0">
              <a:buNone/>
            </a:pPr>
            <a:r>
              <a:rPr lang="ru-RU" sz="2000" cap="none" dirty="0">
                <a:latin typeface="Times New Roman" panose="02020603050405020304" pitchFamily="18" charset="0"/>
                <a:cs typeface="Times New Roman" panose="02020603050405020304" pitchFamily="18" charset="0"/>
              </a:rPr>
              <a:t>2. Курс «Информатика». Ссылка на курс </a:t>
            </a:r>
            <a:r>
              <a:rPr lang="ru-RU" sz="2000" cap="none" dirty="0">
                <a:latin typeface="Times New Roman" panose="02020603050405020304" pitchFamily="18" charset="0"/>
                <a:cs typeface="Times New Roman" panose="02020603050405020304" pitchFamily="18" charset="0"/>
                <a:hlinkClick r:id="rId3"/>
              </a:rPr>
              <a:t>https://stepik.org/52833</a:t>
            </a:r>
            <a:r>
              <a:rPr lang="ru-RU" sz="2000" cap="none" dirty="0">
                <a:latin typeface="Times New Roman" panose="02020603050405020304" pitchFamily="18" charset="0"/>
                <a:cs typeface="Times New Roman" panose="02020603050405020304" pitchFamily="18" charset="0"/>
              </a:rPr>
              <a:t>. </a:t>
            </a:r>
          </a:p>
          <a:p>
            <a:endParaRPr lang="ru-RU" sz="2000" dirty="0"/>
          </a:p>
        </p:txBody>
      </p:sp>
      <p:pic>
        <p:nvPicPr>
          <p:cNvPr id="4" name="Рисунок 3" descr="Изображение выглядит как снимок экрана&#10;&#10;Автоматически созданное описание">
            <a:extLst>
              <a:ext uri="{FF2B5EF4-FFF2-40B4-BE49-F238E27FC236}">
                <a16:creationId xmlns:a16="http://schemas.microsoft.com/office/drawing/2014/main" id="{3A7AA613-5482-4E42-AD5D-2B5689168CC3}"/>
              </a:ext>
            </a:extLst>
          </p:cNvPr>
          <p:cNvPicPr/>
          <p:nvPr/>
        </p:nvPicPr>
        <p:blipFill rotWithShape="1">
          <a:blip r:embed="rId4">
            <a:extLst>
              <a:ext uri="{28A0092B-C50C-407E-A947-70E740481C1C}">
                <a14:useLocalDpi xmlns:a14="http://schemas.microsoft.com/office/drawing/2010/main" val="0"/>
              </a:ext>
            </a:extLst>
          </a:blip>
          <a:srcRect b="34450"/>
          <a:stretch/>
        </p:blipFill>
        <p:spPr bwMode="auto">
          <a:xfrm>
            <a:off x="608647" y="1539736"/>
            <a:ext cx="5080635" cy="214436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Рисунок 4" descr="Изображение выглядит как снимок экрана&#10;&#10;Автоматически созданное описание">
            <a:extLst>
              <a:ext uri="{FF2B5EF4-FFF2-40B4-BE49-F238E27FC236}">
                <a16:creationId xmlns:a16="http://schemas.microsoft.com/office/drawing/2014/main" id="{D29C40BE-2883-4C5F-B7C1-DCDF32EA210A}"/>
              </a:ext>
            </a:extLst>
          </p:cNvPr>
          <p:cNvPicPr/>
          <p:nvPr/>
        </p:nvPicPr>
        <p:blipFill>
          <a:blip r:embed="rId5">
            <a:extLst>
              <a:ext uri="{28A0092B-C50C-407E-A947-70E740481C1C}">
                <a14:useLocalDpi xmlns:a14="http://schemas.microsoft.com/office/drawing/2010/main" val="0"/>
              </a:ext>
            </a:extLst>
          </a:blip>
          <a:stretch>
            <a:fillRect/>
          </a:stretch>
        </p:blipFill>
        <p:spPr>
          <a:xfrm>
            <a:off x="608647" y="4167588"/>
            <a:ext cx="5080635" cy="2257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983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EB7E8E-1E8B-40F5-94FF-88EA9CC50762}"/>
              </a:ext>
            </a:extLst>
          </p:cNvPr>
          <p:cNvSpPr>
            <a:spLocks noGrp="1"/>
          </p:cNvSpPr>
          <p:nvPr>
            <p:ph type="title"/>
          </p:nvPr>
        </p:nvSpPr>
        <p:spPr>
          <a:xfrm>
            <a:off x="1471058" y="125021"/>
            <a:ext cx="10018713" cy="1209261"/>
          </a:xfrm>
        </p:spPr>
        <p:txBody>
          <a:bodyPr>
            <a:normAutofit/>
          </a:bodyPr>
          <a:lstStyle/>
          <a:p>
            <a:r>
              <a:rPr lang="ru-RU" sz="2800" b="1" dirty="0">
                <a:latin typeface="Times New Roman" panose="02020603050405020304" pitchFamily="18" charset="0"/>
                <a:cs typeface="Times New Roman" panose="02020603050405020304" pitchFamily="18" charset="0"/>
              </a:rPr>
              <a:t>Сопоставление найденных аналогов с предлагаемым инновационным продуктом.</a:t>
            </a:r>
            <a:endParaRPr lang="ru-RU" sz="2800" dirty="0">
              <a:latin typeface="Times New Roman" panose="02020603050405020304" pitchFamily="18" charset="0"/>
              <a:cs typeface="Times New Roman" panose="02020603050405020304" pitchFamily="18" charset="0"/>
            </a:endParaRPr>
          </a:p>
        </p:txBody>
      </p:sp>
      <p:graphicFrame>
        <p:nvGraphicFramePr>
          <p:cNvPr id="3" name="Таблица 2">
            <a:extLst>
              <a:ext uri="{FF2B5EF4-FFF2-40B4-BE49-F238E27FC236}">
                <a16:creationId xmlns:a16="http://schemas.microsoft.com/office/drawing/2014/main" id="{46A6CE9F-884F-48F0-91F3-4C911C972BF9}"/>
              </a:ext>
            </a:extLst>
          </p:cNvPr>
          <p:cNvGraphicFramePr>
            <a:graphicFrameLocks noGrp="1"/>
          </p:cNvGraphicFramePr>
          <p:nvPr>
            <p:extLst>
              <p:ext uri="{D42A27DB-BD31-4B8C-83A1-F6EECF244321}">
                <p14:modId xmlns:p14="http://schemas.microsoft.com/office/powerpoint/2010/main" val="3349102407"/>
              </p:ext>
            </p:extLst>
          </p:nvPr>
        </p:nvGraphicFramePr>
        <p:xfrm>
          <a:off x="384313" y="1334282"/>
          <a:ext cx="11476384" cy="5403729"/>
        </p:xfrm>
        <a:graphic>
          <a:graphicData uri="http://schemas.openxmlformats.org/drawingml/2006/table">
            <a:tbl>
              <a:tblPr firstRow="1" firstCol="1" bandRow="1">
                <a:tableStyleId>{3C2FFA5D-87B4-456A-9821-1D502468CF0F}</a:tableStyleId>
              </a:tblPr>
              <a:tblGrid>
                <a:gridCol w="2504661">
                  <a:extLst>
                    <a:ext uri="{9D8B030D-6E8A-4147-A177-3AD203B41FA5}">
                      <a16:colId xmlns:a16="http://schemas.microsoft.com/office/drawing/2014/main" val="2432005023"/>
                    </a:ext>
                  </a:extLst>
                </a:gridCol>
                <a:gridCol w="2226365">
                  <a:extLst>
                    <a:ext uri="{9D8B030D-6E8A-4147-A177-3AD203B41FA5}">
                      <a16:colId xmlns:a16="http://schemas.microsoft.com/office/drawing/2014/main" val="1083758004"/>
                    </a:ext>
                  </a:extLst>
                </a:gridCol>
                <a:gridCol w="3963786">
                  <a:extLst>
                    <a:ext uri="{9D8B030D-6E8A-4147-A177-3AD203B41FA5}">
                      <a16:colId xmlns:a16="http://schemas.microsoft.com/office/drawing/2014/main" val="452906186"/>
                    </a:ext>
                  </a:extLst>
                </a:gridCol>
                <a:gridCol w="2781572">
                  <a:extLst>
                    <a:ext uri="{9D8B030D-6E8A-4147-A177-3AD203B41FA5}">
                      <a16:colId xmlns:a16="http://schemas.microsoft.com/office/drawing/2014/main" val="309695301"/>
                    </a:ext>
                  </a:extLst>
                </a:gridCol>
              </a:tblGrid>
              <a:tr h="1298895">
                <a:tc>
                  <a:txBody>
                    <a:bodyPr/>
                    <a:lstStyle/>
                    <a:p>
                      <a:pPr algn="ctr">
                        <a:lnSpc>
                          <a:spcPct val="107000"/>
                        </a:lnSpc>
                        <a:spcAft>
                          <a:spcPts val="0"/>
                        </a:spcAft>
                      </a:pPr>
                      <a:r>
                        <a:rPr lang="ru-RU" sz="1400" dirty="0">
                          <a:effectLst/>
                          <a:latin typeface="Times New Roman" panose="02020603050405020304" pitchFamily="18" charset="0"/>
                          <a:cs typeface="Times New Roman" panose="02020603050405020304" pitchFamily="18" charset="0"/>
                        </a:rPr>
                        <a:t>Название курса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549" marR="21549" marT="0" marB="0" anchor="ctr"/>
                </a:tc>
                <a:tc>
                  <a:txBody>
                    <a:bodyPr/>
                    <a:lstStyle/>
                    <a:p>
                      <a:pPr algn="ctr">
                        <a:lnSpc>
                          <a:spcPct val="107000"/>
                        </a:lnSpc>
                        <a:spcAft>
                          <a:spcPts val="0"/>
                        </a:spcAft>
                      </a:pPr>
                      <a:r>
                        <a:rPr lang="ru-RU" sz="1400" dirty="0">
                          <a:effectLst/>
                          <a:latin typeface="Times New Roman" panose="02020603050405020304" pitchFamily="18" charset="0"/>
                          <a:cs typeface="Times New Roman" panose="02020603050405020304" pitchFamily="18" charset="0"/>
                        </a:rPr>
                        <a:t>Целевая аудитория (данная информация размещена на курсе)</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549" marR="21549" marT="0" marB="0" anchor="ctr"/>
                </a:tc>
                <a:tc>
                  <a:txBody>
                    <a:bodyPr/>
                    <a:lstStyle/>
                    <a:p>
                      <a:pPr algn="ctr">
                        <a:lnSpc>
                          <a:spcPct val="107000"/>
                        </a:lnSpc>
                        <a:spcAft>
                          <a:spcPts val="0"/>
                        </a:spcAft>
                      </a:pPr>
                      <a:r>
                        <a:rPr lang="ru-RU" sz="1400" dirty="0">
                          <a:effectLst/>
                          <a:latin typeface="Times New Roman" panose="02020603050405020304" pitchFamily="18" charset="0"/>
                          <a:cs typeface="Times New Roman" panose="02020603050405020304" pitchFamily="18" charset="0"/>
                        </a:rPr>
                        <a:t>Рассматриваемые модули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549" marR="21549" marT="0" marB="0" anchor="ctr"/>
                </a:tc>
                <a:tc>
                  <a:txBody>
                    <a:bodyPr/>
                    <a:lstStyle/>
                    <a:p>
                      <a:pPr algn="ctr">
                        <a:lnSpc>
                          <a:spcPct val="107000"/>
                        </a:lnSpc>
                        <a:spcAft>
                          <a:spcPts val="0"/>
                        </a:spcAft>
                      </a:pPr>
                      <a:r>
                        <a:rPr lang="ru-RU" sz="1400" dirty="0">
                          <a:effectLst/>
                          <a:latin typeface="Times New Roman" panose="02020603050405020304" pitchFamily="18" charset="0"/>
                          <a:cs typeface="Times New Roman" panose="02020603050405020304" pitchFamily="18" charset="0"/>
                        </a:rPr>
                        <a:t>Соответствие примерной программе общеобразовательной учебной дисциплины «Информатика» для профессиональных образовательных организаций</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549" marR="21549" marT="0" marB="0" anchor="ctr"/>
                </a:tc>
                <a:extLst>
                  <a:ext uri="{0D108BD9-81ED-4DB2-BD59-A6C34878D82A}">
                    <a16:rowId xmlns:a16="http://schemas.microsoft.com/office/drawing/2014/main" val="1992042518"/>
                  </a:ext>
                </a:extLst>
              </a:tr>
              <a:tr h="1079966">
                <a:tc>
                  <a:txBody>
                    <a:bodyPr/>
                    <a:lstStyle/>
                    <a:p>
                      <a:pPr algn="just">
                        <a:lnSpc>
                          <a:spcPct val="107000"/>
                        </a:lnSpc>
                        <a:spcAft>
                          <a:spcPts val="0"/>
                        </a:spcAft>
                      </a:pPr>
                      <a:r>
                        <a:rPr lang="ru-RU" sz="1400" dirty="0">
                          <a:effectLst/>
                          <a:latin typeface="Times New Roman" panose="02020603050405020304" pitchFamily="18" charset="0"/>
                          <a:cs typeface="Times New Roman" panose="02020603050405020304" pitchFamily="18" charset="0"/>
                        </a:rPr>
                        <a:t>Информатика. Интерактивный учебник по основам информатике.</a:t>
                      </a:r>
                    </a:p>
                    <a:p>
                      <a:pPr algn="just">
                        <a:lnSpc>
                          <a:spcPct val="107000"/>
                        </a:lnSpc>
                        <a:spcAft>
                          <a:spcPts val="0"/>
                        </a:spcAft>
                      </a:pPr>
                      <a:r>
                        <a:rPr lang="ru-RU" sz="1400" dirty="0">
                          <a:effectLst/>
                          <a:latin typeface="Times New Roman" panose="02020603050405020304" pitchFamily="18" charset="0"/>
                          <a:cs typeface="Times New Roman" panose="02020603050405020304" pitchFamily="18" charset="0"/>
                        </a:rPr>
                        <a:t>Ссылка на курс </a:t>
                      </a:r>
                      <a:r>
                        <a:rPr lang="ru-RU" sz="1400" u="sng" dirty="0">
                          <a:solidFill>
                            <a:schemeClr val="tx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https://stepik.org/10829</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549" marR="21549"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Для всех, кто хочет получить хорошую базу для дальнейшего изучения программирования.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1549" marR="21549" marT="0" marB="0"/>
                </a:tc>
                <a:tc>
                  <a:txBody>
                    <a:bodyPr/>
                    <a:lstStyle/>
                    <a:p>
                      <a:pPr marL="342900" lvl="0" indent="-342900">
                        <a:lnSpc>
                          <a:spcPct val="107000"/>
                        </a:lnSpc>
                        <a:spcAft>
                          <a:spcPts val="0"/>
                        </a:spcAft>
                        <a:buFont typeface="+mj-lt"/>
                        <a:buAutoNum type="arabicPeriod"/>
                      </a:pPr>
                      <a:r>
                        <a:rPr lang="ru-RU" sz="1400" dirty="0">
                          <a:effectLst/>
                          <a:latin typeface="Times New Roman" panose="02020603050405020304" pitchFamily="18" charset="0"/>
                          <a:cs typeface="Times New Roman" panose="02020603050405020304" pitchFamily="18" charset="0"/>
                        </a:rPr>
                        <a:t>Введение в информатику</a:t>
                      </a:r>
                    </a:p>
                    <a:p>
                      <a:pPr marL="342900" lvl="0" indent="-342900">
                        <a:lnSpc>
                          <a:spcPct val="107000"/>
                        </a:lnSpc>
                        <a:spcAft>
                          <a:spcPts val="0"/>
                        </a:spcAft>
                        <a:buFont typeface="+mj-lt"/>
                        <a:buAutoNum type="arabicPeriod"/>
                      </a:pPr>
                      <a:r>
                        <a:rPr lang="ru-RU" sz="1400" dirty="0">
                          <a:effectLst/>
                          <a:latin typeface="Times New Roman" panose="02020603050405020304" pitchFamily="18" charset="0"/>
                          <a:cs typeface="Times New Roman" panose="02020603050405020304" pitchFamily="18" charset="0"/>
                        </a:rPr>
                        <a:t>Арифметические и логические основы компьютеров</a:t>
                      </a:r>
                    </a:p>
                    <a:p>
                      <a:pPr marL="342900" lvl="0" indent="-342900">
                        <a:lnSpc>
                          <a:spcPct val="107000"/>
                        </a:lnSpc>
                        <a:spcAft>
                          <a:spcPts val="0"/>
                        </a:spcAft>
                        <a:buFont typeface="+mj-lt"/>
                        <a:buAutoNum type="arabicPeriod"/>
                      </a:pPr>
                      <a:r>
                        <a:rPr lang="ru-RU" sz="1400" dirty="0">
                          <a:effectLst/>
                          <a:latin typeface="Times New Roman" panose="02020603050405020304" pitchFamily="18" charset="0"/>
                          <a:cs typeface="Times New Roman" panose="02020603050405020304" pitchFamily="18" charset="0"/>
                        </a:rPr>
                        <a:t>Алгоритмизация</a:t>
                      </a:r>
                    </a:p>
                    <a:p>
                      <a:pPr marL="342900" lvl="0" indent="-342900">
                        <a:lnSpc>
                          <a:spcPct val="107000"/>
                        </a:lnSpc>
                        <a:spcAft>
                          <a:spcPts val="0"/>
                        </a:spcAft>
                        <a:buFont typeface="+mj-lt"/>
                        <a:buAutoNum type="arabicPeriod"/>
                      </a:pPr>
                      <a:r>
                        <a:rPr lang="ru-RU" sz="1400" dirty="0">
                          <a:effectLst/>
                          <a:latin typeface="Times New Roman" panose="02020603050405020304" pitchFamily="18" charset="0"/>
                          <a:cs typeface="Times New Roman" panose="02020603050405020304" pitchFamily="18" charset="0"/>
                        </a:rPr>
                        <a:t>Применение информатики</a:t>
                      </a:r>
                    </a:p>
                  </a:txBody>
                  <a:tcPr marL="21549" marR="21549"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Не соответствует п</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549" marR="21549" marT="0" marB="0"/>
                </a:tc>
                <a:extLst>
                  <a:ext uri="{0D108BD9-81ED-4DB2-BD59-A6C34878D82A}">
                    <a16:rowId xmlns:a16="http://schemas.microsoft.com/office/drawing/2014/main" val="3476088961"/>
                  </a:ext>
                </a:extLst>
              </a:tr>
              <a:tr h="861038">
                <a:tc>
                  <a:txBody>
                    <a:bodyPr/>
                    <a:lstStyle/>
                    <a:p>
                      <a:pPr algn="just">
                        <a:lnSpc>
                          <a:spcPct val="107000"/>
                        </a:lnSpc>
                        <a:spcAft>
                          <a:spcPts val="0"/>
                        </a:spcAft>
                      </a:pPr>
                      <a:r>
                        <a:rPr lang="ru-RU" sz="1400" dirty="0">
                          <a:effectLst/>
                          <a:latin typeface="Times New Roman" panose="02020603050405020304" pitchFamily="18" charset="0"/>
                          <a:cs typeface="Times New Roman" panose="02020603050405020304" pitchFamily="18" charset="0"/>
                        </a:rPr>
                        <a:t>Курс «Информатика». Ссылка на курс </a:t>
                      </a:r>
                      <a:r>
                        <a:rPr lang="ru-RU" sz="1400" u="none" strike="noStrike" spc="25" dirty="0">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https://stepik.org/52833</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549" marR="21549" marT="0" marB="0"/>
                </a:tc>
                <a:tc>
                  <a:txBody>
                    <a:bodyPr/>
                    <a:lstStyle/>
                    <a:p>
                      <a:pPr algn="l">
                        <a:lnSpc>
                          <a:spcPct val="107000"/>
                        </a:lnSpc>
                        <a:spcAft>
                          <a:spcPts val="0"/>
                        </a:spcAft>
                      </a:pPr>
                      <a:r>
                        <a:rPr lang="ru-RU" sz="1400" dirty="0">
                          <a:effectLst/>
                          <a:latin typeface="Times New Roman" panose="02020603050405020304" pitchFamily="18" charset="0"/>
                          <a:cs typeface="Times New Roman" panose="02020603050405020304" pitchFamily="18" charset="0"/>
                        </a:rPr>
                        <a:t>Курс предназначен для студентов всех специальностей первого курса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549" marR="21549" marT="0" marB="0"/>
                </a:tc>
                <a:tc>
                  <a:txBody>
                    <a:bodyPr/>
                    <a:lstStyle/>
                    <a:p>
                      <a:pPr marL="342900" lvl="0" indent="-342900" algn="just">
                        <a:lnSpc>
                          <a:spcPct val="107000"/>
                        </a:lnSpc>
                        <a:spcAft>
                          <a:spcPts val="0"/>
                        </a:spcAft>
                        <a:buFont typeface="+mj-lt"/>
                        <a:buAutoNum type="arabicPeriod"/>
                      </a:pPr>
                      <a:r>
                        <a:rPr lang="ru-RU" sz="1400" dirty="0">
                          <a:effectLst/>
                          <a:latin typeface="Times New Roman" panose="02020603050405020304" pitchFamily="18" charset="0"/>
                          <a:cs typeface="Times New Roman" panose="02020603050405020304" pitchFamily="18" charset="0"/>
                        </a:rPr>
                        <a:t>Общий состав и структура персональных ЭВМ</a:t>
                      </a:r>
                    </a:p>
                    <a:p>
                      <a:pPr marL="342900" lvl="0" indent="-342900" algn="just">
                        <a:lnSpc>
                          <a:spcPct val="107000"/>
                        </a:lnSpc>
                        <a:spcAft>
                          <a:spcPts val="0"/>
                        </a:spcAft>
                        <a:buFont typeface="+mj-lt"/>
                        <a:buAutoNum type="arabicPeriod"/>
                      </a:pPr>
                      <a:r>
                        <a:rPr lang="ru-RU" sz="1400" dirty="0">
                          <a:effectLst/>
                          <a:latin typeface="Times New Roman" panose="02020603050405020304" pitchFamily="18" charset="0"/>
                          <a:cs typeface="Times New Roman" panose="02020603050405020304" pitchFamily="18" charset="0"/>
                        </a:rPr>
                        <a:t>Основы компьютерных коммуникаций</a:t>
                      </a:r>
                    </a:p>
                  </a:txBody>
                  <a:tcPr marL="21549" marR="21549" marT="0" marB="0"/>
                </a:tc>
                <a:tc>
                  <a:txBody>
                    <a:bodyPr/>
                    <a:lstStyle/>
                    <a:p>
                      <a:pPr algn="just">
                        <a:lnSpc>
                          <a:spcPct val="107000"/>
                        </a:lnSpc>
                        <a:spcAft>
                          <a:spcPts val="0"/>
                        </a:spcAft>
                      </a:pPr>
                      <a:r>
                        <a:rPr lang="ru-RU" sz="1400" dirty="0">
                          <a:effectLst/>
                          <a:latin typeface="Times New Roman" panose="02020603050405020304" pitchFamily="18" charset="0"/>
                          <a:cs typeface="Times New Roman" panose="02020603050405020304" pitchFamily="18" charset="0"/>
                        </a:rPr>
                        <a:t>Не соответствует</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549" marR="21549" marT="0" marB="0"/>
                </a:tc>
                <a:extLst>
                  <a:ext uri="{0D108BD9-81ED-4DB2-BD59-A6C34878D82A}">
                    <a16:rowId xmlns:a16="http://schemas.microsoft.com/office/drawing/2014/main" val="4254445895"/>
                  </a:ext>
                </a:extLst>
              </a:tr>
              <a:tr h="2025401">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Инновационный продукт курс «Информатика для студентов». Ссылка на курс </a:t>
                      </a:r>
                      <a:r>
                        <a:rPr lang="ru-RU" sz="1400" u="none" strike="noStrike" spc="25" dirty="0">
                          <a:solidFill>
                            <a:schemeClr val="tx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https://stepik.org/56258</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549" marR="21549" marT="0" marB="0"/>
                </a:tc>
                <a:tc>
                  <a:txBody>
                    <a:bodyPr/>
                    <a:lstStyle/>
                    <a:p>
                      <a:pPr algn="just">
                        <a:lnSpc>
                          <a:spcPct val="107000"/>
                        </a:lnSpc>
                        <a:spcAft>
                          <a:spcPts val="0"/>
                        </a:spcAft>
                      </a:pPr>
                      <a:r>
                        <a:rPr lang="ru-RU" sz="1400" dirty="0">
                          <a:effectLst/>
                          <a:latin typeface="Times New Roman" panose="02020603050405020304" pitchFamily="18" charset="0"/>
                          <a:cs typeface="Times New Roman" panose="02020603050405020304" pitchFamily="18" charset="0"/>
                        </a:rPr>
                        <a:t>Курс предназначен для студентов СПО</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549" marR="21549" marT="0" marB="0"/>
                </a:tc>
                <a:tc>
                  <a:txBody>
                    <a:bodyPr/>
                    <a:lstStyle/>
                    <a:p>
                      <a:pPr marL="72000" algn="just">
                        <a:lnSpc>
                          <a:spcPct val="107000"/>
                        </a:lnSpc>
                        <a:spcAft>
                          <a:spcPts val="0"/>
                        </a:spcAft>
                      </a:pPr>
                      <a:r>
                        <a:rPr lang="ru-RU" sz="1400" dirty="0">
                          <a:effectLst/>
                          <a:latin typeface="Times New Roman" panose="02020603050405020304" pitchFamily="18" charset="0"/>
                          <a:cs typeface="Times New Roman" panose="02020603050405020304" pitchFamily="18" charset="0"/>
                        </a:rPr>
                        <a:t>1. Информационная деятельность человека.</a:t>
                      </a:r>
                    </a:p>
                    <a:p>
                      <a:pPr marL="72000" algn="just">
                        <a:lnSpc>
                          <a:spcPct val="107000"/>
                        </a:lnSpc>
                        <a:spcAft>
                          <a:spcPts val="0"/>
                        </a:spcAft>
                      </a:pPr>
                      <a:r>
                        <a:rPr lang="ru-RU" sz="1400" dirty="0">
                          <a:effectLst/>
                          <a:latin typeface="Times New Roman" panose="02020603050405020304" pitchFamily="18" charset="0"/>
                          <a:cs typeface="Times New Roman" panose="02020603050405020304" pitchFamily="18" charset="0"/>
                        </a:rPr>
                        <a:t>2. Информация и информационные процессы</a:t>
                      </a:r>
                    </a:p>
                    <a:p>
                      <a:pPr marL="72000">
                        <a:lnSpc>
                          <a:spcPct val="107000"/>
                        </a:lnSpc>
                        <a:spcAft>
                          <a:spcPts val="0"/>
                        </a:spcAft>
                      </a:pPr>
                      <a:r>
                        <a:rPr lang="ru-RU" sz="1400" dirty="0">
                          <a:effectLst/>
                          <a:latin typeface="Times New Roman" panose="02020603050405020304" pitchFamily="18" charset="0"/>
                          <a:cs typeface="Times New Roman" panose="02020603050405020304" pitchFamily="18" charset="0"/>
                        </a:rPr>
                        <a:t>3. Средства информационных и коммуникационных технологий.</a:t>
                      </a:r>
                    </a:p>
                    <a:p>
                      <a:pPr marL="72000" algn="just">
                        <a:lnSpc>
                          <a:spcPct val="107000"/>
                        </a:lnSpc>
                        <a:spcAft>
                          <a:spcPts val="0"/>
                        </a:spcAft>
                      </a:pPr>
                      <a:r>
                        <a:rPr lang="ru-RU" sz="1400" dirty="0">
                          <a:effectLst/>
                          <a:latin typeface="Times New Roman" panose="02020603050405020304" pitchFamily="18" charset="0"/>
                          <a:cs typeface="Times New Roman" panose="02020603050405020304" pitchFamily="18" charset="0"/>
                        </a:rPr>
                        <a:t>4. Технологии создания и преобразования информационных объектов.</a:t>
                      </a:r>
                    </a:p>
                    <a:p>
                      <a:pPr marL="72000" algn="just">
                        <a:lnSpc>
                          <a:spcPct val="107000"/>
                        </a:lnSpc>
                        <a:spcAft>
                          <a:spcPts val="0"/>
                        </a:spcAft>
                      </a:pPr>
                      <a:r>
                        <a:rPr lang="ru-RU" sz="1400" dirty="0">
                          <a:effectLst/>
                          <a:latin typeface="Times New Roman" panose="02020603050405020304" pitchFamily="18" charset="0"/>
                          <a:cs typeface="Times New Roman" panose="02020603050405020304" pitchFamily="18" charset="0"/>
                        </a:rPr>
                        <a:t>5. Телекоммуникационные технологии.</a:t>
                      </a:r>
                    </a:p>
                    <a:p>
                      <a:pPr marL="72000" algn="just">
                        <a:lnSpc>
                          <a:spcPct val="107000"/>
                        </a:lnSpc>
                        <a:spcAft>
                          <a:spcPts val="0"/>
                        </a:spcAft>
                      </a:pPr>
                      <a:r>
                        <a:rPr lang="ru-RU" sz="1400" dirty="0">
                          <a:effectLst/>
                          <a:latin typeface="Times New Roman" panose="02020603050405020304" pitchFamily="18" charset="0"/>
                          <a:cs typeface="Times New Roman" panose="02020603050405020304" pitchFamily="18" charset="0"/>
                        </a:rPr>
                        <a:t>6. Итоговый экзамен</a:t>
                      </a:r>
                    </a:p>
                  </a:txBody>
                  <a:tcPr marL="21549" marR="21549" marT="0" marB="0"/>
                </a:tc>
                <a:tc>
                  <a:txBody>
                    <a:bodyPr/>
                    <a:lstStyle/>
                    <a:p>
                      <a:pPr algn="just">
                        <a:lnSpc>
                          <a:spcPct val="107000"/>
                        </a:lnSpc>
                        <a:spcAft>
                          <a:spcPts val="0"/>
                        </a:spcAft>
                      </a:pPr>
                      <a:r>
                        <a:rPr lang="ru-RU" sz="1400" dirty="0">
                          <a:effectLst/>
                          <a:latin typeface="Times New Roman" panose="02020603050405020304" pitchFamily="18" charset="0"/>
                          <a:cs typeface="Times New Roman" panose="02020603050405020304" pitchFamily="18" charset="0"/>
                        </a:rPr>
                        <a:t>Соответствует примерной программе общеобразовательной учебной дисциплины «Информатика» для профессиональных образовательных организаций</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549" marR="21549" marT="0" marB="0"/>
                </a:tc>
                <a:extLst>
                  <a:ext uri="{0D108BD9-81ED-4DB2-BD59-A6C34878D82A}">
                    <a16:rowId xmlns:a16="http://schemas.microsoft.com/office/drawing/2014/main" val="2673832914"/>
                  </a:ext>
                </a:extLst>
              </a:tr>
            </a:tbl>
          </a:graphicData>
        </a:graphic>
      </p:graphicFrame>
    </p:spTree>
    <p:extLst>
      <p:ext uri="{BB962C8B-B14F-4D97-AF65-F5344CB8AC3E}">
        <p14:creationId xmlns:p14="http://schemas.microsoft.com/office/powerpoint/2010/main" val="393967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EB7E8E-1E8B-40F5-94FF-88EA9CC50762}"/>
              </a:ext>
            </a:extLst>
          </p:cNvPr>
          <p:cNvSpPr>
            <a:spLocks noGrp="1"/>
          </p:cNvSpPr>
          <p:nvPr>
            <p:ph type="title"/>
          </p:nvPr>
        </p:nvSpPr>
        <p:spPr>
          <a:xfrm>
            <a:off x="1484310" y="228600"/>
            <a:ext cx="10018713" cy="1209261"/>
          </a:xfrm>
        </p:spPr>
        <p:txBody>
          <a:bodyPr>
            <a:normAutofit/>
          </a:bodyPr>
          <a:lstStyle/>
          <a:p>
            <a:r>
              <a:rPr lang="ru-RU" sz="2800" b="1" dirty="0">
                <a:latin typeface="Times New Roman" panose="02020603050405020304" pitchFamily="18" charset="0"/>
                <a:cs typeface="Times New Roman" panose="02020603050405020304" pitchFamily="18" charset="0"/>
              </a:rPr>
              <a:t>Сопоставление найденных аналогов с предлагаемым инновационным продуктом.</a:t>
            </a:r>
            <a:endParaRPr lang="ru-RU" sz="2800" dirty="0">
              <a:latin typeface="Times New Roman" panose="02020603050405020304" pitchFamily="18" charset="0"/>
              <a:cs typeface="Times New Roman" panose="02020603050405020304" pitchFamily="18" charset="0"/>
            </a:endParaRPr>
          </a:p>
        </p:txBody>
      </p:sp>
      <p:sp>
        <p:nvSpPr>
          <p:cNvPr id="8" name="Объект 7">
            <a:extLst>
              <a:ext uri="{FF2B5EF4-FFF2-40B4-BE49-F238E27FC236}">
                <a16:creationId xmlns:a16="http://schemas.microsoft.com/office/drawing/2014/main" id="{73C7E816-7E6C-4158-B8BD-58476EE41912}"/>
              </a:ext>
            </a:extLst>
          </p:cNvPr>
          <p:cNvSpPr>
            <a:spLocks noGrp="1"/>
          </p:cNvSpPr>
          <p:nvPr>
            <p:ph sz="half" idx="1"/>
          </p:nvPr>
        </p:nvSpPr>
        <p:spPr>
          <a:xfrm>
            <a:off x="1378293" y="1437861"/>
            <a:ext cx="4895055" cy="3124201"/>
          </a:xfrm>
        </p:spPr>
        <p:txBody>
          <a:bodyPr/>
          <a:lstStyle/>
          <a:p>
            <a:pPr marL="0" indent="0">
              <a:buNone/>
            </a:pPr>
            <a:r>
              <a:rPr lang="ru-RU" sz="2000" dirty="0">
                <a:latin typeface="Times New Roman" panose="02020603050405020304" pitchFamily="18" charset="0"/>
                <a:cs typeface="Times New Roman" panose="02020603050405020304" pitchFamily="18" charset="0"/>
              </a:rPr>
              <a:t>Курс «Информатика», интерактивный учебник по информатике, я использовала в своей работе в 2018-2019 учебном году. Студенты проходили малое количество шагов, набирая мало баллов, отмечали сложность этого курса, так он больше ориентирован на программирование. Темы не соответствуют программе обучения. </a:t>
            </a:r>
          </a:p>
          <a:p>
            <a:endParaRPr lang="ru-RU" dirty="0"/>
          </a:p>
        </p:txBody>
      </p:sp>
      <p:sp>
        <p:nvSpPr>
          <p:cNvPr id="9" name="Объект 8">
            <a:extLst>
              <a:ext uri="{FF2B5EF4-FFF2-40B4-BE49-F238E27FC236}">
                <a16:creationId xmlns:a16="http://schemas.microsoft.com/office/drawing/2014/main" id="{2B5420EB-67CE-4837-AAC3-126B1B3ECD62}"/>
              </a:ext>
            </a:extLst>
          </p:cNvPr>
          <p:cNvSpPr>
            <a:spLocks noGrp="1"/>
          </p:cNvSpPr>
          <p:nvPr>
            <p:ph sz="half" idx="2"/>
          </p:nvPr>
        </p:nvSpPr>
        <p:spPr>
          <a:xfrm>
            <a:off x="6607967" y="1441172"/>
            <a:ext cx="4895056" cy="2617306"/>
          </a:xfrm>
        </p:spPr>
        <p:txBody>
          <a:bodyPr/>
          <a:lstStyle/>
          <a:p>
            <a:pPr marL="0" indent="0">
              <a:buNone/>
            </a:pPr>
            <a:r>
              <a:rPr lang="ru-RU" sz="2000" dirty="0">
                <a:latin typeface="Times New Roman" panose="02020603050405020304" pitchFamily="18" charset="0"/>
                <a:cs typeface="Times New Roman" panose="02020603050405020304" pitchFamily="18" charset="0"/>
              </a:rPr>
              <a:t>Анализируя второй курс «Информатика», можно сделать вывод, что курс не полный, всего 6 уроков. Много тем по информатике из программы общеобразовательной учебной дисциплины «Информатика» не включены в данном курсе.</a:t>
            </a:r>
          </a:p>
          <a:p>
            <a:endParaRPr lang="ru-RU" dirty="0"/>
          </a:p>
        </p:txBody>
      </p:sp>
      <p:pic>
        <p:nvPicPr>
          <p:cNvPr id="10" name="Рисунок 9" descr="Изображение выглядит как снимок экрана&#10;&#10;Автоматически созданное описание">
            <a:extLst>
              <a:ext uri="{FF2B5EF4-FFF2-40B4-BE49-F238E27FC236}">
                <a16:creationId xmlns:a16="http://schemas.microsoft.com/office/drawing/2014/main" id="{182A36F0-1C9E-4525-ABBF-2E4BEBA95693}"/>
              </a:ext>
            </a:extLst>
          </p:cNvPr>
          <p:cNvPicPr/>
          <p:nvPr/>
        </p:nvPicPr>
        <p:blipFill>
          <a:blip r:embed="rId2">
            <a:extLst>
              <a:ext uri="{28A0092B-C50C-407E-A947-70E740481C1C}">
                <a14:useLocalDpi xmlns:a14="http://schemas.microsoft.com/office/drawing/2010/main" val="0"/>
              </a:ext>
            </a:extLst>
          </a:blip>
          <a:stretch>
            <a:fillRect/>
          </a:stretch>
        </p:blipFill>
        <p:spPr>
          <a:xfrm>
            <a:off x="8157486" y="3677326"/>
            <a:ext cx="2497262" cy="2952074"/>
          </a:xfrm>
          <a:prstGeom prst="rect">
            <a:avLst/>
          </a:prstGeom>
          <a:ln>
            <a:noFill/>
          </a:ln>
          <a:effectLst>
            <a:outerShdw blurRad="292100" dist="139700" dir="2700000" algn="tl" rotWithShape="0">
              <a:srgbClr val="333333">
                <a:alpha val="65000"/>
              </a:srgbClr>
            </a:outerShdw>
          </a:effectLst>
        </p:spPr>
      </p:pic>
      <p:pic>
        <p:nvPicPr>
          <p:cNvPr id="11" name="Рисунок 10" descr="Изображение выглядит как снимок экрана&#10;&#10;Автоматически созданное описание">
            <a:extLst>
              <a:ext uri="{FF2B5EF4-FFF2-40B4-BE49-F238E27FC236}">
                <a16:creationId xmlns:a16="http://schemas.microsoft.com/office/drawing/2014/main" id="{D147E46A-EB1E-4639-A60A-CE5FC2F29606}"/>
              </a:ext>
            </a:extLst>
          </p:cNvPr>
          <p:cNvPicPr/>
          <p:nvPr/>
        </p:nvPicPr>
        <p:blipFill>
          <a:blip r:embed="rId3">
            <a:extLst>
              <a:ext uri="{28A0092B-C50C-407E-A947-70E740481C1C}">
                <a14:useLocalDpi xmlns:a14="http://schemas.microsoft.com/office/drawing/2010/main" val="0"/>
              </a:ext>
            </a:extLst>
          </a:blip>
          <a:stretch>
            <a:fillRect/>
          </a:stretch>
        </p:blipFill>
        <p:spPr>
          <a:xfrm>
            <a:off x="1033187" y="4158131"/>
            <a:ext cx="5240161" cy="25240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17165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id="{67FB2801-6A5D-4B2E-8B1F-994F5BE6FB91}"/>
              </a:ext>
            </a:extLst>
          </p:cNvPr>
          <p:cNvSpPr>
            <a:spLocks noGrp="1"/>
          </p:cNvSpPr>
          <p:nvPr>
            <p:ph idx="1"/>
          </p:nvPr>
        </p:nvSpPr>
        <p:spPr>
          <a:xfrm>
            <a:off x="1484310" y="1683027"/>
            <a:ext cx="10018713" cy="4068416"/>
          </a:xfrm>
        </p:spPr>
        <p:txBody>
          <a:bodyPr>
            <a:normAutofit fontScale="92500"/>
          </a:bodyPr>
          <a:lstStyle/>
          <a:p>
            <a:pPr marL="0" indent="0">
              <a:buNone/>
            </a:pPr>
            <a:r>
              <a:rPr lang="ru-RU" sz="2200" dirty="0">
                <a:latin typeface="Times New Roman" panose="02020603050405020304" pitchFamily="18" charset="0"/>
                <a:cs typeface="Times New Roman" panose="02020603050405020304" pitchFamily="18" charset="0"/>
              </a:rPr>
              <a:t>Данный инновационный продукт позволяет реализовать разноуровневое изучение информатики для различных профилей профессионального образования и обеспечить связь с другими образовательными областями, учесть возрастные особенности обучающихся, выбрать различные пути изучения материала. </a:t>
            </a:r>
          </a:p>
          <a:p>
            <a:pPr marL="0" indent="0">
              <a:buNone/>
            </a:pPr>
            <a:r>
              <a:rPr lang="ru-RU" sz="2200" dirty="0">
                <a:latin typeface="Times New Roman" panose="02020603050405020304" pitchFamily="18" charset="0"/>
                <a:cs typeface="Times New Roman" panose="02020603050405020304" pitchFamily="18" charset="0"/>
              </a:rPr>
              <a:t>Как показывает практика использования данного продукта, обучающиеся, успешно проходят обучение на данном курсе. Появляется возможность делового общения, не ограниченная жесткими временными и пространственными рамками. Дистанционная форма снимает напряжение от боязни состояния «не успеха», появляется возможность повторить теоретический материал перед ответом, получить вполне заказанную помощь от своих сокурсников и преподавателя, исправить уже отправленный ответ. Все это способствует коррекции и повышению не только познавательной активности обучающихся, но и в итоге конечного результата освоения учебного материала.</a:t>
            </a:r>
          </a:p>
          <a:p>
            <a:endParaRPr lang="ru-RU" dirty="0"/>
          </a:p>
        </p:txBody>
      </p:sp>
    </p:spTree>
    <p:extLst>
      <p:ext uri="{BB962C8B-B14F-4D97-AF65-F5344CB8AC3E}">
        <p14:creationId xmlns:p14="http://schemas.microsoft.com/office/powerpoint/2010/main" val="3232817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04BECD6B-53E2-40A5-81DD-4027DB977DD0}"/>
              </a:ext>
            </a:extLst>
          </p:cNvPr>
          <p:cNvSpPr>
            <a:spLocks noGrp="1"/>
          </p:cNvSpPr>
          <p:nvPr>
            <p:ph idx="1"/>
          </p:nvPr>
        </p:nvSpPr>
        <p:spPr>
          <a:xfrm>
            <a:off x="1855371" y="361122"/>
            <a:ext cx="10018713" cy="897836"/>
          </a:xfrm>
        </p:spPr>
        <p:txBody>
          <a:bodyPr/>
          <a:lstStyle/>
          <a:p>
            <a:pPr marL="0" indent="0" algn="ctr">
              <a:buNone/>
            </a:pPr>
            <a:r>
              <a:rPr lang="ru-RU" sz="2000" dirty="0">
                <a:latin typeface="Times New Roman" panose="02020603050405020304" pitchFamily="18" charset="0"/>
                <a:cs typeface="Times New Roman" panose="02020603050405020304" pitchFamily="18" charset="0"/>
              </a:rPr>
              <a:t>Пример успеваемость студентов на МООК «Информатика для студентов» за два месяца (сентябрь, октябрь 2019 г):</a:t>
            </a:r>
          </a:p>
          <a:p>
            <a:pPr marL="0" indent="0" algn="ctr">
              <a:buNone/>
            </a:pPr>
            <a:endParaRPr lang="ru-RU" dirty="0"/>
          </a:p>
        </p:txBody>
      </p:sp>
      <p:pic>
        <p:nvPicPr>
          <p:cNvPr id="6" name="Рисунок 5" descr="Изображение выглядит как снимок экрана&#10;&#10;Автоматически созданное описание">
            <a:extLst>
              <a:ext uri="{FF2B5EF4-FFF2-40B4-BE49-F238E27FC236}">
                <a16:creationId xmlns:a16="http://schemas.microsoft.com/office/drawing/2014/main" id="{BD6C4ED8-5E4E-403D-899F-19CCEC0D9734}"/>
              </a:ext>
            </a:extLst>
          </p:cNvPr>
          <p:cNvPicPr/>
          <p:nvPr/>
        </p:nvPicPr>
        <p:blipFill>
          <a:blip r:embed="rId2">
            <a:extLst>
              <a:ext uri="{28A0092B-C50C-407E-A947-70E740481C1C}">
                <a14:useLocalDpi xmlns:a14="http://schemas.microsoft.com/office/drawing/2010/main" val="0"/>
              </a:ext>
            </a:extLst>
          </a:blip>
          <a:stretch>
            <a:fillRect/>
          </a:stretch>
        </p:blipFill>
        <p:spPr>
          <a:xfrm>
            <a:off x="1749352" y="1089993"/>
            <a:ext cx="9687274" cy="56288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881708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Параллакс</Template>
  <TotalTime>266</TotalTime>
  <Words>2000</Words>
  <Application>Microsoft Office PowerPoint</Application>
  <PresentationFormat>Широкоэкранный</PresentationFormat>
  <Paragraphs>129</Paragraphs>
  <Slides>27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Corbel</vt:lpstr>
      <vt:lpstr>Times New Roman</vt:lpstr>
      <vt:lpstr>Параллакс</vt:lpstr>
      <vt:lpstr>Инновационный продукт Массовый открытый онлайн-курс  «Информатика для студентов»</vt:lpstr>
      <vt:lpstr>Общее описание инновационного продукта</vt:lpstr>
      <vt:lpstr>Презентация PowerPoint</vt:lpstr>
      <vt:lpstr>Презентация PowerPoint</vt:lpstr>
      <vt:lpstr>Аналоговый анализ.</vt:lpstr>
      <vt:lpstr>Сопоставление найденных аналогов с предлагаемым инновационным продуктом.</vt:lpstr>
      <vt:lpstr>Сопоставление найденных аналогов с предлагаемым инновационным продуктом.</vt:lpstr>
      <vt:lpstr>Презентация PowerPoint</vt:lpstr>
      <vt:lpstr>Презентация PowerPoint</vt:lpstr>
      <vt:lpstr>Необходимое ресурсное обеспечение применения инновационного продукта</vt:lpstr>
      <vt:lpstr>Технология внедрения инновационного продукта Что?</vt:lpstr>
      <vt:lpstr>Презентация PowerPoint</vt:lpstr>
      <vt:lpstr>Презентация PowerPoint</vt:lpstr>
      <vt:lpstr>Для чего и зачем? </vt:lpstr>
      <vt:lpstr>Для кого? </vt:lpstr>
      <vt:lpstr>Как? Для преподавателей:</vt:lpstr>
      <vt:lpstr>Презентация PowerPoint</vt:lpstr>
      <vt:lpstr>Презентация PowerPoint</vt:lpstr>
      <vt:lpstr>Презентация PowerPoint</vt:lpstr>
      <vt:lpstr>Презентация PowerPoint</vt:lpstr>
      <vt:lpstr>Как? Для студентов:</vt:lpstr>
      <vt:lpstr>Описание эффектов, достигаемых при использовании инновационного продукта </vt:lpstr>
      <vt:lpstr>Презентация PowerPoint</vt:lpstr>
      <vt:lpstr>Презентация PowerPoint</vt:lpstr>
      <vt:lpstr>Презентация PowerPoint</vt:lpstr>
      <vt:lpstr>Возможные сложности при использовании инновационного продукта и пути их преодоления</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Массовый открытый онлайн-курс  «Информатика для студентов»</dc:title>
  <dc:creator>Светлана</dc:creator>
  <cp:lastModifiedBy>Подругина Екатерина Дмитрьевна</cp:lastModifiedBy>
  <cp:revision>20</cp:revision>
  <dcterms:created xsi:type="dcterms:W3CDTF">2019-11-11T09:55:51Z</dcterms:created>
  <dcterms:modified xsi:type="dcterms:W3CDTF">2019-11-12T02:09:53Z</dcterms:modified>
</cp:coreProperties>
</file>